
<file path=[Content_Types].xml><?xml version="1.0" encoding="utf-8"?>
<Types xmlns="http://schemas.openxmlformats.org/package/2006/content-types"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7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1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70.xml" ContentType="application/vnd.openxmlformats-officedocument.presentationml.slide+xml"/>
  <Override PartName="/ppt/slides/slide112.xml" ContentType="application/vnd.openxmlformats-officedocument.presentationml.slide+xml"/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77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90.xml" ContentType="application/vnd.openxmlformats-officedocument.presentationml.slide+xml"/>
  <Override PartName="/ppt/slides/slide56.xml" ContentType="application/vnd.openxmlformats-officedocument.presentationml.slide+xml"/>
  <Override PartName="/ppt/slides/slide97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53.xml" ContentType="application/vnd.openxmlformats-officedocument.presentationml.slide+xml"/>
  <Override PartName="/ppt/slides/slide44.xml" ContentType="application/vnd.openxmlformats-officedocument.presentationml.slide+xml"/>
  <Override PartName="/ppt/slides/slide72.xml" ContentType="application/vnd.openxmlformats-officedocument.presentationml.slide+xml"/>
  <Override PartName="/ppt/slides/slide39.xml" ContentType="application/vnd.openxmlformats-officedocument.presentationml.slide+xml"/>
  <Override PartName="/ppt/slides/slide105.xml" ContentType="application/vnd.openxmlformats-officedocument.presentationml.slide+xml"/>
  <Override PartName="/ppt/slides/slide9.xml" ContentType="application/vnd.openxmlformats-officedocument.presentationml.slide+xml"/>
  <Override PartName="/ppt/slides/slide102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73.xml" ContentType="application/vnd.openxmlformats-officedocument.presentationml.slide+xml"/>
  <Override PartName="/ppt/slides/slide28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22.xml" ContentType="application/vnd.openxmlformats-officedocument.presentationml.slide+xml"/>
  <Override PartName="/ppt/slides/slide62.xml" ContentType="application/vnd.openxmlformats-officedocument.presentationml.slide+xml"/>
  <Override PartName="/ppt/slides/slide91.xml" ContentType="application/vnd.openxmlformats-officedocument.presentationml.slide+xml"/>
  <Override PartName="/ppt/slides/slide95.xml" ContentType="application/vnd.openxmlformats-officedocument.presentationml.slide+xml"/>
  <Override PartName="/ppt/slides/slide65.xml" ContentType="application/vnd.openxmlformats-officedocument.presentationml.slide+xml"/>
  <Override PartName="/ppt/slides/slide69.xml" ContentType="application/vnd.openxmlformats-officedocument.presentationml.slide+xml"/>
  <Override PartName="/ppt/slides/slide111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93.xml" ContentType="application/vnd.openxmlformats-officedocument.presentationml.slide+xml"/>
  <Override PartName="/ppt/slides/slide106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81.xml" ContentType="application/vnd.openxmlformats-officedocument.presentationml.slide+xml"/>
  <Override PartName="/ppt/slides/slide88.xml" ContentType="application/vnd.openxmlformats-officedocument.presentationml.slide+xml"/>
  <Override PartName="/ppt/slides/slide11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64.xml" ContentType="application/vnd.openxmlformats-officedocument.presentationml.slide+xml"/>
  <Override PartName="/ppt/slides/slide29.xml" ContentType="application/vnd.openxmlformats-officedocument.presentationml.slide+xml"/>
  <Override PartName="/ppt/slides/slide66.xml" ContentType="application/vnd.openxmlformats-officedocument.presentationml.slide+xml"/>
  <Override PartName="/ppt/slides/slide110.xml" ContentType="application/vnd.openxmlformats-officedocument.presentationml.slide+xml"/>
  <Override PartName="/ppt/slides/slide15.xml" ContentType="application/vnd.openxmlformats-officedocument.presentationml.slide+xml"/>
  <Override PartName="/ppt/slides/slide107.xml" ContentType="application/vnd.openxmlformats-officedocument.presentationml.slide+xml"/>
  <Override PartName="/ppt/slides/slide59.xml" ContentType="application/vnd.openxmlformats-officedocument.presentationml.slide+xml"/>
  <Override PartName="/ppt/slides/slide76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55.xml" ContentType="application/vnd.openxmlformats-officedocument.presentationml.slide+xml"/>
  <Override PartName="/ppt/slides/slide63.xml" ContentType="application/vnd.openxmlformats-officedocument.presentationml.slide+xml"/>
  <Override PartName="/ppt/slides/slide37.xml" ContentType="application/vnd.openxmlformats-officedocument.presentationml.slide+xml"/>
  <Override PartName="/ppt/slides/slide92.xml" ContentType="application/vnd.openxmlformats-officedocument.presentationml.slide+xml"/>
  <Override PartName="/ppt/slides/slide103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6.xml" ContentType="application/vnd.openxmlformats-officedocument.presentationml.slide+xml"/>
  <Override PartName="/ppt/slides/slide109.xml" ContentType="application/vnd.openxmlformats-officedocument.presentationml.slide+xml"/>
  <Override PartName="/ppt/slides/slide96.xml" ContentType="application/vnd.openxmlformats-officedocument.presentationml.slide+xml"/>
  <Override PartName="/ppt/slides/slide24.xml" ContentType="application/vnd.openxmlformats-officedocument.presentationml.slide+xml"/>
  <Override PartName="/ppt/slides/slide104.xml" ContentType="application/vnd.openxmlformats-officedocument.presentationml.slide+xml"/>
  <Override PartName="/ppt/slides/slide68.xml" ContentType="application/vnd.openxmlformats-officedocument.presentationml.slide+xml"/>
  <Override PartName="/ppt/slides/slide85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78.xml" ContentType="application/vnd.openxmlformats-officedocument.presentationml.slide+xml"/>
  <Override PartName="/ppt/slides/slide46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98.xml" ContentType="application/vnd.openxmlformats-officedocument.presentationml.slide+xml"/>
  <Override PartName="/ppt/slides/slide18.xml" ContentType="application/vnd.openxmlformats-officedocument.presentationml.slide+xml"/>
  <Override PartName="/ppt/slides/slide79.xml" ContentType="application/vnd.openxmlformats-officedocument.presentationml.slide+xml"/>
  <Override PartName="/ppt/slides/slide58.xml" ContentType="application/vnd.openxmlformats-officedocument.presentationml.slide+xml"/>
  <Override PartName="/ppt/slides/slide89.xml" ContentType="application/vnd.openxmlformats-officedocument.presentationml.slide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4.xml" ContentType="application/vnd.openxmlformats-officedocument.presentationml.slide+xml"/>
  <Override PartName="/ppt/slides/slide108.xml" ContentType="application/vnd.openxmlformats-officedocument.presentationml.slide+xml"/>
  <Override PartName="/ppt/slides/slide7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67.xml" ContentType="application/vnd.openxmlformats-officedocument.presentationml.slide+xml"/>
  <Override PartName="/ppt/slides/slide3.xml" ContentType="application/vnd.openxmlformats-officedocument.presentationml.slide+xml"/>
  <Override PartName="/ppt/slides/slide54.xml" ContentType="application/vnd.openxmlformats-officedocument.presentationml.slide+xml"/>
  <Override PartName="/ppt/slides/slide87.xml" ContentType="application/vnd.openxmlformats-officedocument.presentationml.slide+xml"/>
  <Override PartName="/ppt/slides/slide23.xml" ContentType="application/vnd.openxmlformats-officedocument.presentationml.slide+xml"/>
  <Override PartName="/ppt/slides/slide86.xml" ContentType="application/vnd.openxmlformats-officedocument.presentationml.slide+xml"/>
  <Override PartName="/ppt/slides/slide60.xml" ContentType="application/vnd.openxmlformats-officedocument.presentationml.slide+xml"/>
  <Override PartName="/ppt/slides/slide51.xml" ContentType="application/vnd.openxmlformats-officedocument.presentationml.slide+xml"/>
  <Override PartName="/ppt/slides/slide57.xml" ContentType="application/vnd.openxmlformats-officedocument.presentationml.slide+xml"/>
  <Override PartName="/ppt/slides/slide43.xml" ContentType="application/vnd.openxmlformats-officedocument.presentationml.slide+xml"/>
  <Override PartName="/ppt/slides/slide38.xml" ContentType="application/vnd.openxmlformats-officedocument.presentationml.slide+xml"/>
  <Override PartName="/ppt/slides/slide84.xml" ContentType="application/vnd.openxmlformats-officedocument.presentationml.slide+xml"/>
  <Override PartName="/ppt/slides/slide99.xml" ContentType="application/vnd.openxmlformats-officedocument.presentationml.slide+xml"/>
  <Override PartName="/ppt/slides/slide101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100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41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4.xml" Type="http://schemas.openxmlformats.org/officeDocument/2006/relationships/slide" Id="rId39"/><Relationship Target="slides/slide33.xml" Type="http://schemas.openxmlformats.org/officeDocument/2006/relationships/slide" Id="rId38"/><Relationship Target="slides/slide32.xml" Type="http://schemas.openxmlformats.org/officeDocument/2006/relationships/slide" Id="rId37"/><Relationship Target="slides/slide31.xml" Type="http://schemas.openxmlformats.org/officeDocument/2006/relationships/slide" Id="rId36"/><Relationship Target="slides/slide25.xml" Type="http://schemas.openxmlformats.org/officeDocument/2006/relationships/slide" Id="rId30"/><Relationship Target="slides/slide26.xml" Type="http://schemas.openxmlformats.org/officeDocument/2006/relationships/slide" Id="rId31"/><Relationship Target="slides/slide29.xml" Type="http://schemas.openxmlformats.org/officeDocument/2006/relationships/slide" Id="rId34"/><Relationship Target="slides/slide30.xml" Type="http://schemas.openxmlformats.org/officeDocument/2006/relationships/slide" Id="rId35"/><Relationship Target="slides/slide27.xml" Type="http://schemas.openxmlformats.org/officeDocument/2006/relationships/slide" Id="rId32"/><Relationship Target="slides/slide28.xml" Type="http://schemas.openxmlformats.org/officeDocument/2006/relationships/slide" Id="rId33"/><Relationship Target="slides/slide43.xml" Type="http://schemas.openxmlformats.org/officeDocument/2006/relationships/slide" Id="rId48"/><Relationship Target="slides/slide42.xml" Type="http://schemas.openxmlformats.org/officeDocument/2006/relationships/slide" Id="rId47"/><Relationship Target="slides/slide44.xml" Type="http://schemas.openxmlformats.org/officeDocument/2006/relationships/slide" Id="rId49"/><Relationship Target="presProps.xml" Type="http://schemas.openxmlformats.org/officeDocument/2006/relationships/presProps" Id="rId2"/><Relationship Target="slides/slide35.xml" Type="http://schemas.openxmlformats.org/officeDocument/2006/relationships/slide" Id="rId40"/><Relationship Target="theme/theme1.xml" Type="http://schemas.openxmlformats.org/officeDocument/2006/relationships/theme" Id="rId1"/><Relationship Target="slides/slide36.xml" Type="http://schemas.openxmlformats.org/officeDocument/2006/relationships/slide" Id="rId41"/><Relationship Target="slideMasters/slideMaster1.xml" Type="http://schemas.openxmlformats.org/officeDocument/2006/relationships/slideMaster" Id="rId4"/><Relationship Target="slides/slide37.xml" Type="http://schemas.openxmlformats.org/officeDocument/2006/relationships/slide" Id="rId42"/><Relationship Target="tableStyles.xml" Type="http://schemas.openxmlformats.org/officeDocument/2006/relationships/tableStyles" Id="rId3"/><Relationship Target="slides/slide38.xml" Type="http://schemas.openxmlformats.org/officeDocument/2006/relationships/slide" Id="rId43"/><Relationship Target="slides/slide39.xml" Type="http://schemas.openxmlformats.org/officeDocument/2006/relationships/slide" Id="rId44"/><Relationship Target="slides/slide40.xml" Type="http://schemas.openxmlformats.org/officeDocument/2006/relationships/slide" Id="rId45"/><Relationship Target="slides/slide41.xml" Type="http://schemas.openxmlformats.org/officeDocument/2006/relationships/slide" Id="rId46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Relationship Target="slides/slide93.xml" Type="http://schemas.openxmlformats.org/officeDocument/2006/relationships/slide" Id="rId98"/><Relationship Target="slides/slide94.xml" Type="http://schemas.openxmlformats.org/officeDocument/2006/relationships/slide" Id="rId99"/><Relationship Target="slides/slide89.xml" Type="http://schemas.openxmlformats.org/officeDocument/2006/relationships/slide" Id="rId94"/><Relationship Target="slides/slide90.xml" Type="http://schemas.openxmlformats.org/officeDocument/2006/relationships/slide" Id="rId95"/><Relationship Target="slides/slide91.xml" Type="http://schemas.openxmlformats.org/officeDocument/2006/relationships/slide" Id="rId96"/><Relationship Target="slides/slide92.xml" Type="http://schemas.openxmlformats.org/officeDocument/2006/relationships/slide" Id="rId97"/><Relationship Target="slides/slide85.xml" Type="http://schemas.openxmlformats.org/officeDocument/2006/relationships/slide" Id="rId90"/><Relationship Target="slides/slide86.xml" Type="http://schemas.openxmlformats.org/officeDocument/2006/relationships/slide" Id="rId91"/><Relationship Target="slides/slide14.xml" Type="http://schemas.openxmlformats.org/officeDocument/2006/relationships/slide" Id="rId19"/><Relationship Target="slides/slide87.xml" Type="http://schemas.openxmlformats.org/officeDocument/2006/relationships/slide" Id="rId92"/><Relationship Target="slides/slide13.xml" Type="http://schemas.openxmlformats.org/officeDocument/2006/relationships/slide" Id="rId18"/><Relationship Target="slides/slide88.xml" Type="http://schemas.openxmlformats.org/officeDocument/2006/relationships/slide" Id="rId93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24.xml" Type="http://schemas.openxmlformats.org/officeDocument/2006/relationships/slide" Id="rId29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3.xml" Type="http://schemas.openxmlformats.org/officeDocument/2006/relationships/slide" Id="rId28"/><Relationship Target="slides/slide22.xml" Type="http://schemas.openxmlformats.org/officeDocument/2006/relationships/slide" Id="rId27"/><Relationship Target="slides/slide16.xml" Type="http://schemas.openxmlformats.org/officeDocument/2006/relationships/slide" Id="rId21"/><Relationship Target="slides/slide17.xml" Type="http://schemas.openxmlformats.org/officeDocument/2006/relationships/slide" Id="rId22"/><Relationship Target="slides/slide18.xml" Type="http://schemas.openxmlformats.org/officeDocument/2006/relationships/slide" Id="rId23"/><Relationship Target="slides/slide19.xml" Type="http://schemas.openxmlformats.org/officeDocument/2006/relationships/slide" Id="rId24"/><Relationship Target="slides/slide15.xml" Type="http://schemas.openxmlformats.org/officeDocument/2006/relationships/slide" Id="rId20"/><Relationship Target="slides/slide66.xml" Type="http://schemas.openxmlformats.org/officeDocument/2006/relationships/slide" Id="rId71"/><Relationship Target="slides/slide65.xml" Type="http://schemas.openxmlformats.org/officeDocument/2006/relationships/slide" Id="rId70"/><Relationship Target="slides/slide70.xml" Type="http://schemas.openxmlformats.org/officeDocument/2006/relationships/slide" Id="rId75"/><Relationship Target="slides/slide69.xml" Type="http://schemas.openxmlformats.org/officeDocument/2006/relationships/slide" Id="rId74"/><Relationship Target="slides/slide68.xml" Type="http://schemas.openxmlformats.org/officeDocument/2006/relationships/slide" Id="rId73"/><Relationship Target="slides/slide67.xml" Type="http://schemas.openxmlformats.org/officeDocument/2006/relationships/slide" Id="rId72"/><Relationship Target="slides/slide74.xml" Type="http://schemas.openxmlformats.org/officeDocument/2006/relationships/slide" Id="rId79"/><Relationship Target="slides/slide73.xml" Type="http://schemas.openxmlformats.org/officeDocument/2006/relationships/slide" Id="rId78"/><Relationship Target="slides/slide72.xml" Type="http://schemas.openxmlformats.org/officeDocument/2006/relationships/slide" Id="rId77"/><Relationship Target="slides/slide71.xml" Type="http://schemas.openxmlformats.org/officeDocument/2006/relationships/slide" Id="rId76"/><Relationship Target="slides/slide104.xml" Type="http://schemas.openxmlformats.org/officeDocument/2006/relationships/slide" Id="rId109"/><Relationship Target="slides/slide103.xml" Type="http://schemas.openxmlformats.org/officeDocument/2006/relationships/slide" Id="rId108"/><Relationship Target="slides/slide100.xml" Type="http://schemas.openxmlformats.org/officeDocument/2006/relationships/slide" Id="rId105"/><Relationship Target="slides/slide99.xml" Type="http://schemas.openxmlformats.org/officeDocument/2006/relationships/slide" Id="rId104"/><Relationship Target="slides/slide102.xml" Type="http://schemas.openxmlformats.org/officeDocument/2006/relationships/slide" Id="rId107"/><Relationship Target="slides/slide101.xml" Type="http://schemas.openxmlformats.org/officeDocument/2006/relationships/slide" Id="rId106"/><Relationship Target="slides/slide96.xml" Type="http://schemas.openxmlformats.org/officeDocument/2006/relationships/slide" Id="rId101"/><Relationship Target="slides/slide95.xml" Type="http://schemas.openxmlformats.org/officeDocument/2006/relationships/slide" Id="rId100"/><Relationship Target="slides/slide98.xml" Type="http://schemas.openxmlformats.org/officeDocument/2006/relationships/slide" Id="rId103"/><Relationship Target="slides/slide97.xml" Type="http://schemas.openxmlformats.org/officeDocument/2006/relationships/slide" Id="rId102"/><Relationship Target="slides/slide75.xml" Type="http://schemas.openxmlformats.org/officeDocument/2006/relationships/slide" Id="rId80"/><Relationship Target="slides/slide77.xml" Type="http://schemas.openxmlformats.org/officeDocument/2006/relationships/slide" Id="rId82"/><Relationship Target="slides/slide76.xml" Type="http://schemas.openxmlformats.org/officeDocument/2006/relationships/slide" Id="rId81"/><Relationship Target="slides/slide79.xml" Type="http://schemas.openxmlformats.org/officeDocument/2006/relationships/slide" Id="rId84"/><Relationship Target="slides/slide78.xml" Type="http://schemas.openxmlformats.org/officeDocument/2006/relationships/slide" Id="rId83"/><Relationship Target="slides/slide81.xml" Type="http://schemas.openxmlformats.org/officeDocument/2006/relationships/slide" Id="rId86"/><Relationship Target="slides/slide80.xml" Type="http://schemas.openxmlformats.org/officeDocument/2006/relationships/slide" Id="rId85"/><Relationship Target="slides/slide83.xml" Type="http://schemas.openxmlformats.org/officeDocument/2006/relationships/slide" Id="rId88"/><Relationship Target="slides/slide82.xml" Type="http://schemas.openxmlformats.org/officeDocument/2006/relationships/slide" Id="rId87"/><Relationship Target="slides/slide84.xml" Type="http://schemas.openxmlformats.org/officeDocument/2006/relationships/slide" Id="rId89"/><Relationship Target="slides/slide113.xml" Type="http://schemas.openxmlformats.org/officeDocument/2006/relationships/slide" Id="rId118"/><Relationship Target="slides/slide112.xml" Type="http://schemas.openxmlformats.org/officeDocument/2006/relationships/slide" Id="rId117"/><Relationship Target="slides/slide111.xml" Type="http://schemas.openxmlformats.org/officeDocument/2006/relationships/slide" Id="rId116"/><Relationship Target="slides/slide110.xml" Type="http://schemas.openxmlformats.org/officeDocument/2006/relationships/slide" Id="rId115"/><Relationship Target="slides/slide53.xml" Type="http://schemas.openxmlformats.org/officeDocument/2006/relationships/slide" Id="rId58"/><Relationship Target="slides/slide54.xml" Type="http://schemas.openxmlformats.org/officeDocument/2006/relationships/slide" Id="rId59"/><Relationship Target="slides/slide105.xml" Type="http://schemas.openxmlformats.org/officeDocument/2006/relationships/slide" Id="rId110"/><Relationship Target="slides/slide109.xml" Type="http://schemas.openxmlformats.org/officeDocument/2006/relationships/slide" Id="rId114"/><Relationship Target="slides/slide108.xml" Type="http://schemas.openxmlformats.org/officeDocument/2006/relationships/slide" Id="rId113"/><Relationship Target="slides/slide107.xml" Type="http://schemas.openxmlformats.org/officeDocument/2006/relationships/slide" Id="rId112"/><Relationship Target="slides/slide106.xml" Type="http://schemas.openxmlformats.org/officeDocument/2006/relationships/slide" Id="rId111"/><Relationship Target="slides/slide52.xml" Type="http://schemas.openxmlformats.org/officeDocument/2006/relationships/slide" Id="rId57"/><Relationship Target="slides/slide51.xml" Type="http://schemas.openxmlformats.org/officeDocument/2006/relationships/slide" Id="rId56"/><Relationship Target="slides/slide50.xml" Type="http://schemas.openxmlformats.org/officeDocument/2006/relationships/slide" Id="rId55"/><Relationship Target="slides/slide49.xml" Type="http://schemas.openxmlformats.org/officeDocument/2006/relationships/slide" Id="rId54"/><Relationship Target="slides/slide48.xml" Type="http://schemas.openxmlformats.org/officeDocument/2006/relationships/slide" Id="rId53"/><Relationship Target="slides/slide47.xml" Type="http://schemas.openxmlformats.org/officeDocument/2006/relationships/slide" Id="rId52"/><Relationship Target="slides/slide46.xml" Type="http://schemas.openxmlformats.org/officeDocument/2006/relationships/slide" Id="rId51"/><Relationship Target="slides/slide45.xml" Type="http://schemas.openxmlformats.org/officeDocument/2006/relationships/slide" Id="rId50"/><Relationship Target="slides/slide64.xml" Type="http://schemas.openxmlformats.org/officeDocument/2006/relationships/slide" Id="rId69"/><Relationship Target="slides/slide55.xml" Type="http://schemas.openxmlformats.org/officeDocument/2006/relationships/slide" Id="rId60"/><Relationship Target="slides/slide61.xml" Type="http://schemas.openxmlformats.org/officeDocument/2006/relationships/slide" Id="rId66"/><Relationship Target="slides/slide60.xml" Type="http://schemas.openxmlformats.org/officeDocument/2006/relationships/slide" Id="rId65"/><Relationship Target="slides/slide63.xml" Type="http://schemas.openxmlformats.org/officeDocument/2006/relationships/slide" Id="rId68"/><Relationship Target="slides/slide62.xml" Type="http://schemas.openxmlformats.org/officeDocument/2006/relationships/slide" Id="rId67"/><Relationship Target="slides/slide57.xml" Type="http://schemas.openxmlformats.org/officeDocument/2006/relationships/slide" Id="rId62"/><Relationship Target="slides/slide56.xml" Type="http://schemas.openxmlformats.org/officeDocument/2006/relationships/slide" Id="rId61"/><Relationship Target="slides/slide59.xml" Type="http://schemas.openxmlformats.org/officeDocument/2006/relationships/slide" Id="rId64"/><Relationship Target="slides/slide58.xml" Type="http://schemas.openxmlformats.org/officeDocument/2006/relationships/slide" Id="rId63"/></Relationships>
</file>

<file path=ppt/notesMasters/_rels/notesMaster1.xml.rels><?xml version="1.0" encoding="UTF-8" standalone="yes"?><Relationships xmlns="http://schemas.openxmlformats.org/package/2006/relationships"><Relationship Target="../theme/theme2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" name="Shape 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" name="Shape 27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8" name="Shape 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52" name="Shape 7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53" name="Shape 75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58" name="Shape 7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59" name="Shape 75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60" name="Shape 7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64" name="Shape 7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71" name="Shape 7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2" name="Shape 77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73" name="Shape 77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79" name="Shape 7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0" name="Shape 78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81" name="Shape 7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85" name="Shape 7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6" name="Shape 78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87" name="Shape 78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92" name="Shape 7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3" name="Shape 79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94" name="Shape 79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98" name="Shape 7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9" name="Shape 79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00" name="Shape 80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05" name="Shape 8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06" name="Shape 80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07" name="Shape 80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13" name="Shape 8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14" name="Shape 81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15" name="Shape 81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8" name="Shape 1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19" name="Shape 8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20" name="Shape 82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21" name="Shape 82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25" name="Shape 8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26" name="Shape 82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27" name="Shape 82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31" name="Shape 8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32" name="Shape 83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33" name="Shape 83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39" name="Shape 8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0" name="Shape 84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41" name="Shape 8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4" name="Shape 1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1" name="Shape 1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7" name="Shape 1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3" name="Shape 1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9" name="Shape 1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5" name="Shape 1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2" name="Shape 1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8" name="Shape 1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" name="Shape 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" name="Shape 3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5" name="Shape 1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1" name="Shape 1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7" name="Shape 1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6" name="Shape 1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3" name="Shape 1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0" name="Shape 2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7" name="Shape 2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4" name="Shape 2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0" name="Shape 2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7" name="Shape 2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" name="Shape 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" name="Shape 4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3" name="Shape 2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0" name="Shape 2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6" name="Shape 2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4" name="Shape 2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0" name="Shape 2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8" name="Shape 2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6" name="Shape 2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2" name="Shape 2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8" name="Shape 2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4" name="Shape 2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" name="Shape 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0" name="Shape 3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6" name="Shape 3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3" name="Shape 3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9" name="Shape 3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6" name="Shape 3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3" name="Shape 3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9" name="Shape 3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5" name="Shape 3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1" name="Shape 3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7" name="Shape 3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2" name="Shape 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3" name="Shape 3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0" name="Shape 3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0" name="Shape 3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7" name="Shape 3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3" name="Shape 3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0" name="Shape 4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9" name="Shape 4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5" name="Shape 4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2" name="Shape 4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8" name="Shape 4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8" name="Shape 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6" name="Shape 4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4" name="Shape 4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0" name="Shape 4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6" name="Shape 4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4" name="Shape 4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1" name="Shape 4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8" name="Shape 4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4" name="Shape 4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0" name="Shape 4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8" name="Shape 4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6" name="Shape 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5" name="Shape 5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1" name="Shape 5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9" name="Shape 5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6" name="Shape 5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2" name="Shape 5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8" name="Shape 5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7" name="Shape 5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54" name="Shape 5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61" name="Shape 5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70" name="Shape 5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3" name="Shape 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77" name="Shape 5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8" name="Shape 57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3" name="Shape 5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91" name="Shape 5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2" name="Shape 59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97" name="Shape 5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05" name="Shape 6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6" name="Shape 60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07" name="Shape 60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12" name="Shape 6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3" name="Shape 61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14" name="Shape 61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24" name="Shape 6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5" name="Shape 62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26" name="Shape 62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30" name="Shape 6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38" name="Shape 6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54" name="Shape 6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5" name="Shape 65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56" name="Shape 6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9" name="Shape 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62" name="Shape 6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3" name="Shape 66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64" name="Shape 66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70" name="Shape 6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1" name="Shape 67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72" name="Shape 6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82" name="Shape 6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3" name="Shape 68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84" name="Shape 68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91" name="Shape 6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92" name="Shape 69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93" name="Shape 69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97" name="Shape 6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98" name="Shape 69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99" name="Shape 6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06" name="Shape 7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7" name="Shape 70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08" name="Shape 70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14" name="Shape 7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5" name="Shape 71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16" name="Shape 7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20" name="Shape 7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1" name="Shape 72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22" name="Shape 7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34" name="Shape 7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5" name="Shape 73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36" name="Shape 7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40" name="Shape 7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1" name="Shape 74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42" name="Shape 74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y="1583342" x="685800"/>
            <a:ext cy="1159856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 indent="304800">
              <a:buSzPct val="100000"/>
              <a:defRPr sz="4800"/>
            </a:lvl1pPr>
            <a:lvl2pPr algn="ctr" indent="304800">
              <a:buSzPct val="100000"/>
              <a:defRPr sz="4800"/>
            </a:lvl2pPr>
            <a:lvl3pPr algn="ctr" indent="304800">
              <a:buSzPct val="100000"/>
              <a:defRPr sz="4800"/>
            </a:lvl3pPr>
            <a:lvl4pPr algn="ctr" indent="304800">
              <a:buSzPct val="100000"/>
              <a:defRPr sz="4800"/>
            </a:lvl4pPr>
            <a:lvl5pPr algn="ctr" indent="304800">
              <a:buSzPct val="100000"/>
              <a:defRPr sz="4800"/>
            </a:lvl5pPr>
            <a:lvl6pPr algn="ctr" indent="304800">
              <a:buSzPct val="100000"/>
              <a:defRPr sz="4800"/>
            </a:lvl6pPr>
            <a:lvl7pPr algn="ctr" indent="304800">
              <a:buSzPct val="100000"/>
              <a:defRPr sz="4800"/>
            </a:lvl7pPr>
            <a:lvl8pPr algn="ctr" indent="304800">
              <a:buSzPct val="100000"/>
              <a:defRPr sz="4800"/>
            </a:lvl8pPr>
            <a:lvl9pPr algn="ctr" indent="304800">
              <a:buSzPct val="100000"/>
              <a:defRPr sz="4800"/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y="2840053" x="685800"/>
            <a:ext cy="784737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mar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200150" x="457200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200150" x="4692273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4406309" x="457200"/>
            <a:ext cy="51952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indent="-171450" marL="285750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3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indent="-152400" marL="34290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indent="-133350" marL="74295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indent="-76200" marL="114300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indent="-114300" marL="16002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indent="-114300" marL="20574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indent="-114300" marL="25146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indent="-114300" marL="29718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indent="-114300" marL="34290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indent="-114300" marL="38862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https://github.com/petermooney/datamining" Type="http://schemas.openxmlformats.org/officeDocument/2006/relationships/hyperlink" TargetMode="External" Id="rId4"/><Relationship Target="mailto:peter.mooney@nuim.ie" Type="http://schemas.openxmlformats.org/officeDocument/2006/relationships/hyperlink" TargetMode="External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3.xml" Type="http://schemas.openxmlformats.org/officeDocument/2006/relationships/slideLayout" Id="rId1"/><Relationship Target="../media/image01.png" Type="http://schemas.openxmlformats.org/officeDocument/2006/relationships/image" Id="rId3"/></Relationships>
</file>

<file path=ppt/slides/_rels/slide100.xml.rels><?xml version="1.0" encoding="UTF-8" standalone="yes"?><Relationships xmlns="http://schemas.openxmlformats.org/package/2006/relationships"><Relationship Target="../notesSlides/notesSlide10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01.xml.rels><?xml version="1.0" encoding="UTF-8" standalone="yes"?><Relationships xmlns="http://schemas.openxmlformats.org/package/2006/relationships"><Relationship Target="../notesSlides/notesSlide10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02.xml.rels><?xml version="1.0" encoding="UTF-8" standalone="yes"?><Relationships xmlns="http://schemas.openxmlformats.org/package/2006/relationships"><Relationship Target="../notesSlides/notesSlide10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03.xml.rels><?xml version="1.0" encoding="UTF-8" standalone="yes"?><Relationships xmlns="http://schemas.openxmlformats.org/package/2006/relationships"><Relationship Target="../notesSlides/notesSlide10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76.png" Type="http://schemas.openxmlformats.org/officeDocument/2006/relationships/image" Id="rId3"/></Relationships>
</file>

<file path=ppt/slides/_rels/slide104.xml.rels><?xml version="1.0" encoding="UTF-8" standalone="yes"?><Relationships xmlns="http://schemas.openxmlformats.org/package/2006/relationships"><Relationship Target="../notesSlides/notesSlide10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81.png" Type="http://schemas.openxmlformats.org/officeDocument/2006/relationships/image" Id="rId3"/></Relationships>
</file>

<file path=ppt/slides/_rels/slide105.xml.rels><?xml version="1.0" encoding="UTF-8" standalone="yes"?><Relationships xmlns="http://schemas.openxmlformats.org/package/2006/relationships"><Relationship Target="../notesSlides/notesSlide10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06.xml.rels><?xml version="1.0" encoding="UTF-8" standalone="yes"?><Relationships xmlns="http://schemas.openxmlformats.org/package/2006/relationships"><Relationship Target="../notesSlides/notesSlide106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79.png" Type="http://schemas.openxmlformats.org/officeDocument/2006/relationships/image" Id="rId4"/><Relationship Target="../media/image85.png" Type="http://schemas.openxmlformats.org/officeDocument/2006/relationships/image" Id="rId3"/></Relationships>
</file>

<file path=ppt/slides/_rels/slide107.xml.rels><?xml version="1.0" encoding="UTF-8" standalone="yes"?><Relationships xmlns="http://schemas.openxmlformats.org/package/2006/relationships"><Relationship Target="../notesSlides/notesSlide10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08.xml.rels><?xml version="1.0" encoding="UTF-8" standalone="yes"?><Relationships xmlns="http://schemas.openxmlformats.org/package/2006/relationships"><Relationship Target="../notesSlides/notesSlide10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83.png" Type="http://schemas.openxmlformats.org/officeDocument/2006/relationships/image" Id="rId3"/></Relationships>
</file>

<file path=ppt/slides/_rels/slide109.xml.rels><?xml version="1.0" encoding="UTF-8" standalone="yes"?><Relationships xmlns="http://schemas.openxmlformats.org/package/2006/relationships"><Relationship Target="../notesSlides/notesSlide109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84.png" Type="http://schemas.openxmlformats.org/officeDocument/2006/relationships/image" Id="rId4"/><Relationship Target="../media/image86.pn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3.xml" Type="http://schemas.openxmlformats.org/officeDocument/2006/relationships/slideLayout" Id="rId1"/><Relationship Target="http://www.wikihow.com/Change-Directories-in-Command-Prompt" Type="http://schemas.openxmlformats.org/officeDocument/2006/relationships/hyperlink" TargetMode="External" Id="rId4"/><Relationship Target="../media/image02.png" Type="http://schemas.openxmlformats.org/officeDocument/2006/relationships/image" Id="rId3"/></Relationships>
</file>

<file path=ppt/slides/_rels/slide110.xml.rels><?xml version="1.0" encoding="UTF-8" standalone="yes"?><Relationships xmlns="http://schemas.openxmlformats.org/package/2006/relationships"><Relationship Target="../notesSlides/notesSlide11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11.xml.rels><?xml version="1.0" encoding="UTF-8" standalone="yes"?><Relationships xmlns="http://schemas.openxmlformats.org/package/2006/relationships"><Relationship Target="../notesSlides/notesSlide11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12.xml.rels><?xml version="1.0" encoding="UTF-8" standalone="yes"?><Relationships xmlns="http://schemas.openxmlformats.org/package/2006/relationships"><Relationship Target="../notesSlides/notesSlide11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13.xml.rels><?xml version="1.0" encoding="UTF-8" standalone="yes"?><Relationships xmlns="http://schemas.openxmlformats.org/package/2006/relationships"><Relationship Target="../notesSlides/notesSlide11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mailto:peter.mooney@nuim.ie" Type="http://schemas.openxmlformats.org/officeDocument/2006/relationships/hyperlink" TargetMode="External" Id="rId4"/><Relationship Target="../media/image87.png" Type="http://schemas.openxmlformats.org/officeDocument/2006/relationships/image" Id="rId3"/><Relationship Target="http://www.flickr.com/photos/26432908@N00/11188666563/sizes/c/" Type="http://schemas.openxmlformats.org/officeDocument/2006/relationships/hyperlink" TargetMode="External" Id="rId5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www.qgis.org/en/site/forusers/download.html" Type="http://schemas.openxmlformats.org/officeDocument/2006/relationships/hyperlink" TargetMode="External" Id="rId4"/><Relationship Target="../media/image06.png" Type="http://schemas.openxmlformats.org/officeDocument/2006/relationships/image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6.xml" Type="http://schemas.openxmlformats.org/officeDocument/2006/relationships/slideLayout" Id="rId1"/><Relationship Target="http://whc.unesco.org/en/list/" Type="http://schemas.openxmlformats.org/officeDocument/2006/relationships/hyperlink" TargetMode="External" Id="rId4"/><Relationship Target="../media/image15.png" Type="http://schemas.openxmlformats.org/officeDocument/2006/relationships/image" Id="rId3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18.png" Type="http://schemas.openxmlformats.org/officeDocument/2006/relationships/image" Id="rId3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08.png" Type="http://schemas.openxmlformats.org/officeDocument/2006/relationships/image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11.pn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4.xml" Type="http://schemas.openxmlformats.org/officeDocument/2006/relationships/slideLayout" Id="rId1"/><Relationship Target="http://www.peterm7.com/mobile/me/" Type="http://schemas.openxmlformats.org/officeDocument/2006/relationships/hyperlink" TargetMode="External" Id="rId4"/><Relationship Target="../media/image04.png" Type="http://schemas.openxmlformats.org/officeDocument/2006/relationships/image" Id="rId3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13.png" Type="http://schemas.openxmlformats.org/officeDocument/2006/relationships/image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10.png" Type="http://schemas.openxmlformats.org/officeDocument/2006/relationships/image" Id="rId4"/><Relationship Target="../media/image14.png" Type="http://schemas.openxmlformats.org/officeDocument/2006/relationships/image" Id="rId3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16.png" Type="http://schemas.openxmlformats.org/officeDocument/2006/relationships/image" Id="rId3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3.xml" Type="http://schemas.openxmlformats.org/officeDocument/2006/relationships/slideLayout" Id="rId1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20.png" Type="http://schemas.openxmlformats.org/officeDocument/2006/relationships/image" Id="rId3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21.png" Type="http://schemas.openxmlformats.org/officeDocument/2006/relationships/image" Id="rId3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19.png" Type="http://schemas.openxmlformats.org/officeDocument/2006/relationships/image" Id="rId4"/><Relationship Target="../media/image17.pn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22.png" Type="http://schemas.openxmlformats.org/officeDocument/2006/relationships/image" Id="rId3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23.png" Type="http://schemas.openxmlformats.org/officeDocument/2006/relationships/image" Id="rId4"/><Relationship Target="../media/image25.png" Type="http://schemas.openxmlformats.org/officeDocument/2006/relationships/image" Id="rId3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27.png" Type="http://schemas.openxmlformats.org/officeDocument/2006/relationships/image" Id="rId3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26.png" Type="http://schemas.openxmlformats.org/officeDocument/2006/relationships/image" Id="rId4"/><Relationship Target="../media/image24.png" Type="http://schemas.openxmlformats.org/officeDocument/2006/relationships/image" Id="rId3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29.png" Type="http://schemas.openxmlformats.org/officeDocument/2006/relationships/image" Id="rId3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21.png" Type="http://schemas.openxmlformats.org/officeDocument/2006/relationships/image" Id="rId4"/><Relationship Target="../media/image28.png" Type="http://schemas.openxmlformats.org/officeDocument/2006/relationships/image" Id="rId3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05.png" Type="http://schemas.openxmlformats.org/officeDocument/2006/relationships/image" Id="rId3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34.png" Type="http://schemas.openxmlformats.org/officeDocument/2006/relationships/image" Id="rId3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4.xml" Type="http://schemas.openxmlformats.org/officeDocument/2006/relationships/slideLayout" Id="rId1"/><Relationship Target="http://www.sqlite.org/mostdeployed.html" Type="http://schemas.openxmlformats.org/officeDocument/2006/relationships/hyperlink" TargetMode="External" Id="rId4"/><Relationship Target="../media/image30.png" Type="http://schemas.openxmlformats.org/officeDocument/2006/relationships/image" Id="rId3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35.png" Type="http://schemas.openxmlformats.org/officeDocument/2006/relationships/image" Id="rId3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33.png" Type="http://schemas.openxmlformats.org/officeDocument/2006/relationships/image" Id="rId4"/><Relationship Target="https://addons.mozilla.org/en-US/firefox/addon/sqlite-manager/" Type="http://schemas.openxmlformats.org/officeDocument/2006/relationships/hyperlink" TargetMode="External" Id="rId3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4.xml" Type="http://schemas.openxmlformats.org/officeDocument/2006/relationships/slideLayout" Id="rId1"/><Relationship Target="http://wiki.openstreetmap.org/wiki/Key:amenity" Type="http://schemas.openxmlformats.org/officeDocument/2006/relationships/hyperlink" TargetMode="External" Id="rId4"/><Relationship Target="../media/image31.png" Type="http://schemas.openxmlformats.org/officeDocument/2006/relationships/image" Id="rId3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32.png" Type="http://schemas.openxmlformats.org/officeDocument/2006/relationships/image" Id="rId3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37.png" Type="http://schemas.openxmlformats.org/officeDocument/2006/relationships/image" Id="rId3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38.png" Type="http://schemas.openxmlformats.org/officeDocument/2006/relationships/image" Id="rId3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36.pn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00.png" Type="http://schemas.openxmlformats.org/officeDocument/2006/relationships/image" Id="rId4"/><Relationship Target="../media/image05.png" Type="http://schemas.openxmlformats.org/officeDocument/2006/relationships/image" Id="rId3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1.xml.rels><?xml version="1.0" encoding="UTF-8" standalone="yes"?><Relationships xmlns="http://schemas.openxmlformats.org/package/2006/relationships"><Relationship Target="../notesSlides/notesSlide51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40.png" Type="http://schemas.openxmlformats.org/officeDocument/2006/relationships/image" Id="rId4"/><Relationship Target="http://upload.wikimedia.org/wikipedia/commons/thumb/e/ed/Utm-zones.jpg/640px-Utm-zones.jpg" Type="http://schemas.openxmlformats.org/officeDocument/2006/relationships/hyperlink" TargetMode="External" Id="rId3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3.xml" Type="http://schemas.openxmlformats.org/officeDocument/2006/relationships/slideLayout" Id="rId1"/><Relationship Target="http://en.wikipedia.org/wiki/Universal_Transverse_Mercator_coordinate_system" Type="http://schemas.openxmlformats.org/officeDocument/2006/relationships/hyperlink" TargetMode="External" Id="rId4"/><Relationship Target="../media/image44.png" Type="http://schemas.openxmlformats.org/officeDocument/2006/relationships/image" Id="rId3"/></Relationships>
</file>

<file path=ppt/slides/_rels/slide53.xml.rels><?xml version="1.0" encoding="UTF-8" standalone="yes"?><Relationships xmlns="http://schemas.openxmlformats.org/package/2006/relationships"><Relationship Target="../notesSlides/notesSlide53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39.png" Type="http://schemas.openxmlformats.org/officeDocument/2006/relationships/image" Id="rId4"/><Relationship Target="http://www.uwgb.edu/dutchs/usefuldata/ConvertUTMNoOZ.HTM" Type="http://schemas.openxmlformats.org/officeDocument/2006/relationships/hyperlink" TargetMode="External" Id="rId3"/></Relationships>
</file>

<file path=ppt/slides/_rels/slide54.xml.rels><?xml version="1.0" encoding="UTF-8" standalone="yes"?><Relationships xmlns="http://schemas.openxmlformats.org/package/2006/relationships"><Relationship Target="../notesSlides/notesSlide54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41.png" Type="http://schemas.openxmlformats.org/officeDocument/2006/relationships/image" Id="rId3"/></Relationships>
</file>

<file path=ppt/slides/_rels/slide55.xml.rels><?xml version="1.0" encoding="UTF-8" standalone="yes"?><Relationships xmlns="http://schemas.openxmlformats.org/package/2006/relationships"><Relationship Target="../notesSlides/notesSlide55.xml" Type="http://schemas.openxmlformats.org/officeDocument/2006/relationships/notesSlide" Id="rId2"/><Relationship Target="../slideLayouts/slideLayout4.xml" Type="http://schemas.openxmlformats.org/officeDocument/2006/relationships/slideLayout" Id="rId1"/><Relationship Target="https://pypi.python.org/pypi/utm" Type="http://schemas.openxmlformats.org/officeDocument/2006/relationships/hyperlink" TargetMode="External" Id="rId4"/><Relationship Target="../media/image49.png" Type="http://schemas.openxmlformats.org/officeDocument/2006/relationships/image" Id="rId3"/></Relationships>
</file>

<file path=ppt/slides/_rels/slide56.xml.rels><?xml version="1.0" encoding="UTF-8" standalone="yes"?><Relationships xmlns="http://schemas.openxmlformats.org/package/2006/relationships"><Relationship Target="../notesSlides/notesSlide56.xml" Type="http://schemas.openxmlformats.org/officeDocument/2006/relationships/notesSlide" Id="rId2"/><Relationship Target="../slideLayouts/slideLayout4.xml" Type="http://schemas.openxmlformats.org/officeDocument/2006/relationships/slideLayout" Id="rId1"/><Relationship Target="http://download.geofabrik.de/europe.html" Type="http://schemas.openxmlformats.org/officeDocument/2006/relationships/hyperlink" TargetMode="External" Id="rId4"/><Relationship Target="../media/image45.png" Type="http://schemas.openxmlformats.org/officeDocument/2006/relationships/image" Id="rId3"/></Relationships>
</file>

<file path=ppt/slides/_rels/slide57.xml.rels><?xml version="1.0" encoding="UTF-8" standalone="yes"?><Relationships xmlns="http://schemas.openxmlformats.org/package/2006/relationships"><Relationship Target="../notesSlides/notesSlide5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8.xml.rels><?xml version="1.0" encoding="UTF-8" standalone="yes"?><Relationships xmlns="http://schemas.openxmlformats.org/package/2006/relationships"><Relationship Target="../notesSlides/notesSlide58.xml" Type="http://schemas.openxmlformats.org/officeDocument/2006/relationships/notesSlide" Id="rId2"/><Relationship Target="../slideLayouts/slideLayout3.xml" Type="http://schemas.openxmlformats.org/officeDocument/2006/relationships/slideLayout" Id="rId1"/></Relationships>
</file>

<file path=ppt/slides/_rels/slide59.xml.rels><?xml version="1.0" encoding="UTF-8" standalone="yes"?><Relationships xmlns="http://schemas.openxmlformats.org/package/2006/relationships"><Relationship Target="../notesSlides/notesSlide59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50.pn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0.xml.rels><?xml version="1.0" encoding="UTF-8" standalone="yes"?><Relationships xmlns="http://schemas.openxmlformats.org/package/2006/relationships"><Relationship Target="../notesSlides/notesSlide60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42.png" Type="http://schemas.openxmlformats.org/officeDocument/2006/relationships/image" Id="rId4"/><Relationship Target="../media/image43.png" Type="http://schemas.openxmlformats.org/officeDocument/2006/relationships/image" Id="rId3"/></Relationships>
</file>

<file path=ppt/slides/_rels/slide61.xml.rels><?xml version="1.0" encoding="UTF-8" standalone="yes"?><Relationships xmlns="http://schemas.openxmlformats.org/package/2006/relationships"><Relationship Target="../notesSlides/notesSlide61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47.png" Type="http://schemas.openxmlformats.org/officeDocument/2006/relationships/image" Id="rId3"/></Relationships>
</file>

<file path=ppt/slides/_rels/slide62.xml.rels><?xml version="1.0" encoding="UTF-8" standalone="yes"?><Relationships xmlns="http://schemas.openxmlformats.org/package/2006/relationships"><Relationship Target="../notesSlides/notesSlide62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46.png" Type="http://schemas.openxmlformats.org/officeDocument/2006/relationships/image" Id="rId3"/></Relationships>
</file>

<file path=ppt/slides/_rels/slide63.xml.rels><?xml version="1.0" encoding="UTF-8" standalone="yes"?><Relationships xmlns="http://schemas.openxmlformats.org/package/2006/relationships"><Relationship Target="../notesSlides/notesSlide6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4.xml.rels><?xml version="1.0" encoding="UTF-8" standalone="yes"?><Relationships xmlns="http://schemas.openxmlformats.org/package/2006/relationships"><Relationship Target="../notesSlides/notesSlide64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48.png" Type="http://schemas.openxmlformats.org/officeDocument/2006/relationships/image" Id="rId3"/></Relationships>
</file>

<file path=ppt/slides/_rels/slide65.xml.rels><?xml version="1.0" encoding="UTF-8" standalone="yes"?><Relationships xmlns="http://schemas.openxmlformats.org/package/2006/relationships"><Relationship Target="../notesSlides/notesSlide65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51.png" Type="http://schemas.openxmlformats.org/officeDocument/2006/relationships/image" Id="rId3"/></Relationships>
</file>

<file path=ppt/slides/_rels/slide66.xml.rels><?xml version="1.0" encoding="UTF-8" standalone="yes"?><Relationships xmlns="http://schemas.openxmlformats.org/package/2006/relationships"><Relationship Target="../notesSlides/notesSlide66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53.png" Type="http://schemas.openxmlformats.org/officeDocument/2006/relationships/image" Id="rId3"/></Relationships>
</file>

<file path=ppt/slides/_rels/slide67.xml.rels><?xml version="1.0" encoding="UTF-8" standalone="yes"?><Relationships xmlns="http://schemas.openxmlformats.org/package/2006/relationships"><Relationship Target="../notesSlides/notesSlide67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54.png" Type="http://schemas.openxmlformats.org/officeDocument/2006/relationships/image" Id="rId3"/></Relationships>
</file>

<file path=ppt/slides/_rels/slide68.xml.rels><?xml version="1.0" encoding="UTF-8" standalone="yes"?><Relationships xmlns="http://schemas.openxmlformats.org/package/2006/relationships"><Relationship Target="../notesSlides/notesSlide6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www.naturalearthdata.com/downloads/10m-physical-vectors/" Type="http://schemas.openxmlformats.org/officeDocument/2006/relationships/hyperlink" TargetMode="External" Id="rId3"/></Relationships>
</file>

<file path=ppt/slides/_rels/slide69.xml.rels><?xml version="1.0" encoding="UTF-8" standalone="yes"?><Relationships xmlns="http://schemas.openxmlformats.org/package/2006/relationships"><Relationship Target="../notesSlides/notesSlide69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52.pn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07.png" Type="http://schemas.openxmlformats.org/officeDocument/2006/relationships/image" Id="rId3"/></Relationships>
</file>

<file path=ppt/slides/_rels/slide70.xml.rels><?xml version="1.0" encoding="UTF-8" standalone="yes"?><Relationships xmlns="http://schemas.openxmlformats.org/package/2006/relationships"><Relationship Target="../notesSlides/notesSlide70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59.png" Type="http://schemas.openxmlformats.org/officeDocument/2006/relationships/image" Id="rId3"/></Relationships>
</file>

<file path=ppt/slides/_rels/slide71.xml.rels><?xml version="1.0" encoding="UTF-8" standalone="yes"?><Relationships xmlns="http://schemas.openxmlformats.org/package/2006/relationships"><Relationship Target="../notesSlides/notesSlide7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72.xml.rels><?xml version="1.0" encoding="UTF-8" standalone="yes"?><Relationships xmlns="http://schemas.openxmlformats.org/package/2006/relationships"><Relationship Target="../notesSlides/notesSlide7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60.png" Type="http://schemas.openxmlformats.org/officeDocument/2006/relationships/image" Id="rId3"/></Relationships>
</file>

<file path=ppt/slides/_rels/slide73.xml.rels><?xml version="1.0" encoding="UTF-8" standalone="yes"?><Relationships xmlns="http://schemas.openxmlformats.org/package/2006/relationships"><Relationship Target="../notesSlides/notesSlide7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7.png" Type="http://schemas.openxmlformats.org/officeDocument/2006/relationships/image" Id="rId3"/></Relationships>
</file>

<file path=ppt/slides/_rels/slide74.xml.rels><?xml version="1.0" encoding="UTF-8" standalone="yes"?><Relationships xmlns="http://schemas.openxmlformats.org/package/2006/relationships"><Relationship Target="../notesSlides/notesSlide7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75.xml.rels><?xml version="1.0" encoding="UTF-8" standalone="yes"?><Relationships xmlns="http://schemas.openxmlformats.org/package/2006/relationships"><Relationship Target="../notesSlides/notesSlide7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76.xml.rels><?xml version="1.0" encoding="UTF-8" standalone="yes"?><Relationships xmlns="http://schemas.openxmlformats.org/package/2006/relationships"><Relationship Target="../notesSlides/notesSlide7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5.png" Type="http://schemas.openxmlformats.org/officeDocument/2006/relationships/image" Id="rId3"/></Relationships>
</file>

<file path=ppt/slides/_rels/slide77.xml.rels><?xml version="1.0" encoding="UTF-8" standalone="yes"?><Relationships xmlns="http://schemas.openxmlformats.org/package/2006/relationships"><Relationship Target="../notesSlides/notesSlide7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6.png" Type="http://schemas.openxmlformats.org/officeDocument/2006/relationships/image" Id="rId3"/></Relationships>
</file>

<file path=ppt/slides/_rels/slide78.xml.rels><?xml version="1.0" encoding="UTF-8" standalone="yes"?><Relationships xmlns="http://schemas.openxmlformats.org/package/2006/relationships"><Relationship Target="../notesSlides/notesSlide7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62.png" Type="http://schemas.openxmlformats.org/officeDocument/2006/relationships/image" Id="rId3"/></Relationships>
</file>

<file path=ppt/slides/_rels/slide79.xml.rels><?xml version="1.0" encoding="UTF-8" standalone="yes"?><Relationships xmlns="http://schemas.openxmlformats.org/package/2006/relationships"><Relationship Target="../notesSlides/notesSlide79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58.pn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3.png" Type="http://schemas.openxmlformats.org/officeDocument/2006/relationships/image" Id="rId4"/><Relationship Target="https://github.com/petermooney/datamining" Type="http://schemas.openxmlformats.org/officeDocument/2006/relationships/hyperlink" TargetMode="External" Id="rId3"/></Relationships>
</file>

<file path=ppt/slides/_rels/slide80.xml.rels><?xml version="1.0" encoding="UTF-8" standalone="yes"?><Relationships xmlns="http://schemas.openxmlformats.org/package/2006/relationships"><Relationship Target="../notesSlides/notesSlide8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65.png" Type="http://schemas.openxmlformats.org/officeDocument/2006/relationships/image" Id="rId3"/></Relationships>
</file>

<file path=ppt/slides/_rels/slide81.xml.rels><?xml version="1.0" encoding="UTF-8" standalone="yes"?><Relationships xmlns="http://schemas.openxmlformats.org/package/2006/relationships"><Relationship Target="../notesSlides/notesSlide8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82.xml.rels><?xml version="1.0" encoding="UTF-8" standalone="yes"?><Relationships xmlns="http://schemas.openxmlformats.org/package/2006/relationships"><Relationship Target="../notesSlides/notesSlide8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64.png" Type="http://schemas.openxmlformats.org/officeDocument/2006/relationships/image" Id="rId3"/></Relationships>
</file>

<file path=ppt/slides/_rels/slide83.xml.rels><?xml version="1.0" encoding="UTF-8" standalone="yes"?><Relationships xmlns="http://schemas.openxmlformats.org/package/2006/relationships"><Relationship Target="../notesSlides/notesSlide8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84.xml.rels><?xml version="1.0" encoding="UTF-8" standalone="yes"?><Relationships xmlns="http://schemas.openxmlformats.org/package/2006/relationships"><Relationship Target="../notesSlides/notesSlide8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61.png" Type="http://schemas.openxmlformats.org/officeDocument/2006/relationships/image" Id="rId3"/></Relationships>
</file>

<file path=ppt/slides/_rels/slide85.xml.rels><?xml version="1.0" encoding="UTF-8" standalone="yes"?><Relationships xmlns="http://schemas.openxmlformats.org/package/2006/relationships"><Relationship Target="../notesSlides/notesSlide8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63.png" Type="http://schemas.openxmlformats.org/officeDocument/2006/relationships/image" Id="rId3"/></Relationships>
</file>

<file path=ppt/slides/_rels/slide86.xml.rels><?xml version="1.0" encoding="UTF-8" standalone="yes"?><Relationships xmlns="http://schemas.openxmlformats.org/package/2006/relationships"><Relationship Target="../notesSlides/notesSlide86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68.png" Type="http://schemas.openxmlformats.org/officeDocument/2006/relationships/image" Id="rId3"/></Relationships>
</file>

<file path=ppt/slides/_rels/slide87.xml.rels><?xml version="1.0" encoding="UTF-8" standalone="yes"?><Relationships xmlns="http://schemas.openxmlformats.org/package/2006/relationships"><Relationship Target="../notesSlides/notesSlide87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73.png" Type="http://schemas.openxmlformats.org/officeDocument/2006/relationships/image" Id="rId3"/></Relationships>
</file>

<file path=ppt/slides/_rels/slide88.xml.rels><?xml version="1.0" encoding="UTF-8" standalone="yes"?><Relationships xmlns="http://schemas.openxmlformats.org/package/2006/relationships"><Relationship Target="../notesSlides/notesSlide88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77.png" Type="http://schemas.openxmlformats.org/officeDocument/2006/relationships/image" Id="rId3"/></Relationships>
</file>

<file path=ppt/slides/_rels/slide89.xml.rels><?xml version="1.0" encoding="UTF-8" standalone="yes"?><Relationships xmlns="http://schemas.openxmlformats.org/package/2006/relationships"><Relationship Target="../notesSlides/notesSlide89.xml" Type="http://schemas.openxmlformats.org/officeDocument/2006/relationships/notesSlide" Id="rId2"/><Relationship Target="../slideLayouts/slideLayout4.xml" Type="http://schemas.openxmlformats.org/officeDocument/2006/relationships/slideLayout" Id="rId1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09.png" Type="http://schemas.openxmlformats.org/officeDocument/2006/relationships/image" Id="rId3"/></Relationships>
</file>

<file path=ppt/slides/_rels/slide90.xml.rels><?xml version="1.0" encoding="UTF-8" standalone="yes"?><Relationships xmlns="http://schemas.openxmlformats.org/package/2006/relationships"><Relationship Target="../notesSlides/notesSlide90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66.png" Type="http://schemas.openxmlformats.org/officeDocument/2006/relationships/image" Id="rId4"/><Relationship Target="../media/image67.png" Type="http://schemas.openxmlformats.org/officeDocument/2006/relationships/image" Id="rId3"/></Relationships>
</file>

<file path=ppt/slides/_rels/slide91.xml.rels><?xml version="1.0" encoding="UTF-8" standalone="yes"?><Relationships xmlns="http://schemas.openxmlformats.org/package/2006/relationships"><Relationship Target="../notesSlides/notesSlide91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70.png" Type="http://schemas.openxmlformats.org/officeDocument/2006/relationships/image" Id="rId4"/><Relationship Target="../media/image71.png" Type="http://schemas.openxmlformats.org/officeDocument/2006/relationships/image" Id="rId3"/></Relationships>
</file>

<file path=ppt/slides/_rels/slide92.xml.rels><?xml version="1.0" encoding="UTF-8" standalone="yes"?><Relationships xmlns="http://schemas.openxmlformats.org/package/2006/relationships"><Relationship Target="../notesSlides/notesSlide92.xml" Type="http://schemas.openxmlformats.org/officeDocument/2006/relationships/notesSlide" Id="rId2"/><Relationship Target="../slideLayouts/slideLayout3.xml" Type="http://schemas.openxmlformats.org/officeDocument/2006/relationships/slideLayout" Id="rId1"/></Relationships>
</file>

<file path=ppt/slides/_rels/slide93.xml.rels><?xml version="1.0" encoding="UTF-8" standalone="yes"?><Relationships xmlns="http://schemas.openxmlformats.org/package/2006/relationships"><Relationship Target="../notesSlides/notesSlide93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69.png" Type="http://schemas.openxmlformats.org/officeDocument/2006/relationships/image" Id="rId4"/><Relationship Target="../media/image80.png" Type="http://schemas.openxmlformats.org/officeDocument/2006/relationships/image" Id="rId3"/></Relationships>
</file>

<file path=ppt/slides/_rels/slide94.xml.rels><?xml version="1.0" encoding="UTF-8" standalone="yes"?><Relationships xmlns="http://schemas.openxmlformats.org/package/2006/relationships"><Relationship Target="../notesSlides/notesSlide94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74.png" Type="http://schemas.openxmlformats.org/officeDocument/2006/relationships/image" Id="rId3"/></Relationships>
</file>

<file path=ppt/slides/_rels/slide95.xml.rels><?xml version="1.0" encoding="UTF-8" standalone="yes"?><Relationships xmlns="http://schemas.openxmlformats.org/package/2006/relationships"><Relationship Target="../notesSlides/notesSlide95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75.png" Type="http://schemas.openxmlformats.org/officeDocument/2006/relationships/image" Id="rId3"/></Relationships>
</file>

<file path=ppt/slides/_rels/slide96.xml.rels><?xml version="1.0" encoding="UTF-8" standalone="yes"?><Relationships xmlns="http://schemas.openxmlformats.org/package/2006/relationships"><Relationship Target="../notesSlides/notesSlide96.xml" Type="http://schemas.openxmlformats.org/officeDocument/2006/relationships/notesSlide" Id="rId2"/><Relationship Target="../slideLayouts/slideLayout4.xml" Type="http://schemas.openxmlformats.org/officeDocument/2006/relationships/slideLayout" Id="rId1"/><Relationship Target="../media/image78.png" Type="http://schemas.openxmlformats.org/officeDocument/2006/relationships/image" Id="rId4"/><Relationship Target="../media/image82.png" Type="http://schemas.openxmlformats.org/officeDocument/2006/relationships/image" Id="rId3"/></Relationships>
</file>

<file path=ppt/slides/_rels/slide97.xml.rels><?xml version="1.0" encoding="UTF-8" standalone="yes"?><Relationships xmlns="http://schemas.openxmlformats.org/package/2006/relationships"><Relationship Target="../notesSlides/notesSlide9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98.xml.rels><?xml version="1.0" encoding="UTF-8" standalone="yes"?><Relationships xmlns="http://schemas.openxmlformats.org/package/2006/relationships"><Relationship Target="../notesSlides/notesSlide9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72.png" Type="http://schemas.openxmlformats.org/officeDocument/2006/relationships/image" Id="rId3"/></Relationships>
</file>

<file path=ppt/slides/_rels/slide99.xml.rels><?xml version="1.0" encoding="UTF-8" standalone="yes"?><Relationships xmlns="http://schemas.openxmlformats.org/package/2006/relationships"><Relationship Target="../notesSlides/notesSlide9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ctrTitle"/>
          </p:nvPr>
        </p:nvSpPr>
        <p:spPr>
          <a:xfrm>
            <a:off y="1583350" x="330125"/>
            <a:ext cy="1159799" cx="84836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An example-based introduction to spatial data mining with Python</a:t>
            </a:r>
          </a:p>
        </p:txBody>
      </p:sp>
      <p:sp>
        <p:nvSpPr>
          <p:cNvPr id="24" name="Shape 24"/>
          <p:cNvSpPr txBox="1"/>
          <p:nvPr>
            <p:ph idx="1" type="subTitle"/>
          </p:nvPr>
        </p:nvSpPr>
        <p:spPr>
          <a:xfrm>
            <a:off y="2840053" x="685800"/>
            <a:ext cy="784737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Dr. Peter Mooney</a:t>
            </a:r>
          </a:p>
          <a:p>
            <a:pPr>
              <a:buNone/>
            </a:pPr>
            <a:r>
              <a:rPr u="sng" lang="en">
                <a:solidFill>
                  <a:schemeClr val="hlink"/>
                </a:solidFill>
                <a:hlinkClick r:id="rId3"/>
              </a:rPr>
              <a:t>peter.mooney@nuim.ie</a:t>
            </a:r>
            <a:r>
              <a:rPr lang="en"/>
              <a:t> </a:t>
            </a:r>
          </a:p>
        </p:txBody>
      </p:sp>
      <p:sp>
        <p:nvSpPr>
          <p:cNvPr id="25" name="Shape 25"/>
          <p:cNvSpPr txBox="1"/>
          <p:nvPr/>
        </p:nvSpPr>
        <p:spPr>
          <a:xfrm>
            <a:off y="4224225" x="2309125"/>
            <a:ext cy="475800" cx="45690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u="sng" sz="1800" lang="en">
                <a:solidFill>
                  <a:schemeClr val="hlink"/>
                </a:solidFill>
                <a:hlinkClick r:id="rId4"/>
              </a:rPr>
              <a:t>https://github.com/petermooney/datamining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Running a piece of python code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y="1063375" x="156250"/>
            <a:ext cy="3862500" cx="3834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en"/>
              <a:t>Python code is best placed in text files often called ‘scripts’. They have .py as the file extension. </a:t>
            </a:r>
          </a:p>
          <a:p>
            <a:r>
              <a:t/>
            </a:r>
          </a:p>
          <a:p>
            <a:pPr rtl="0" lvl="0">
              <a:buNone/>
            </a:pPr>
            <a:r>
              <a:rPr sz="1800" lang="en"/>
              <a:t>In Python code the amount of space (tabs, etc) used is very important - we are not covering this now but this determines ‘the flow’ of execution of the code. </a:t>
            </a:r>
          </a:p>
          <a:p>
            <a:r>
              <a:t/>
            </a:r>
          </a:p>
          <a:p>
            <a:pPr>
              <a:buNone/>
            </a:pPr>
            <a:r>
              <a:rPr sz="1800" lang="en"/>
              <a:t>For this reason it is best to use a text editor such as ‘Geany’ for Python</a:t>
            </a:r>
          </a:p>
        </p:txBody>
      </p:sp>
      <p:sp>
        <p:nvSpPr>
          <p:cNvPr id="95" name="Shape 95"/>
          <p:cNvSpPr/>
          <p:nvPr/>
        </p:nvSpPr>
        <p:spPr>
          <a:xfrm>
            <a:off y="2034300" x="3990975"/>
            <a:ext cy="2057400" cx="51530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96" name="Shape 96"/>
          <p:cNvSpPr txBox="1"/>
          <p:nvPr/>
        </p:nvSpPr>
        <p:spPr>
          <a:xfrm>
            <a:off y="1554000" x="4891800"/>
            <a:ext cy="393900" cx="35894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A file called “myFirstScript.py”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y="4355550" x="4213300"/>
            <a:ext cy="570299" cx="46401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Can you guess what this Python program does?</a:t>
            </a:r>
          </a:p>
        </p:txBody>
      </p:sp>
    </p:spTree>
  </p:cSld>
  <p:clrMapOvr>
    <a:masterClrMapping/>
  </p:clrMapOvr>
  <p:transition spd="slow"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3" name="Shape 7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4" name="Shape 74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Euclidean Distance Example</a:t>
            </a:r>
          </a:p>
        </p:txBody>
      </p:sp>
      <p:cxnSp>
        <p:nvCxnSpPr>
          <p:cNvPr id="745" name="Shape 745"/>
          <p:cNvCxnSpPr/>
          <p:nvPr/>
        </p:nvCxnSpPr>
        <p:spPr>
          <a:xfrm rot="10800000">
            <a:off y="1072350" x="963024"/>
            <a:ext cy="2779799" cx="21900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746" name="Shape 746"/>
          <p:cNvCxnSpPr/>
          <p:nvPr/>
        </p:nvCxnSpPr>
        <p:spPr>
          <a:xfrm rot="10800000" flipH="1">
            <a:off y="3819299" x="372075"/>
            <a:ext cy="43800" cx="3972600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747" name="Shape 747"/>
          <p:cNvSpPr txBox="1"/>
          <p:nvPr/>
        </p:nvSpPr>
        <p:spPr>
          <a:xfrm>
            <a:off y="3228350" x="1400075"/>
            <a:ext cy="284699" cx="13569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b="1" sz="1800" lang="en"/>
              <a:t>* (1,3)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y="1925275" x="2756975"/>
            <a:ext cy="284699" cx="13569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1800" lang="en"/>
              <a:t>* (5,6)</a:t>
            </a:r>
          </a:p>
        </p:txBody>
      </p:sp>
      <p:cxnSp>
        <p:nvCxnSpPr>
          <p:cNvPr id="749" name="Shape 749"/>
          <p:cNvCxnSpPr>
            <a:stCxn id="747" idx="1"/>
          </p:cNvCxnSpPr>
          <p:nvPr/>
        </p:nvCxnSpPr>
        <p:spPr>
          <a:xfrm rot="10800000" flipH="1">
            <a:off y="2155999" x="1400075"/>
            <a:ext cy="1214700" cx="14993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750" name="Shape 750"/>
          <p:cNvSpPr txBox="1"/>
          <p:nvPr/>
        </p:nvSpPr>
        <p:spPr>
          <a:xfrm>
            <a:off y="4103850" x="218875"/>
            <a:ext cy="634800" cx="43445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The distance is 5 units.</a:t>
            </a:r>
          </a:p>
          <a:p>
            <a:pPr>
              <a:buNone/>
            </a:pPr>
            <a:r>
              <a:rPr lang="en"/>
              <a:t>So the square of this is 25</a:t>
            </a:r>
          </a:p>
        </p:txBody>
      </p:sp>
      <p:sp>
        <p:nvSpPr>
          <p:cNvPr id="751" name="Shape 751"/>
          <p:cNvSpPr txBox="1"/>
          <p:nvPr/>
        </p:nvSpPr>
        <p:spPr>
          <a:xfrm>
            <a:off y="1575875" x="4607275"/>
            <a:ext cy="2528100" cx="3644099"/>
          </a:xfrm>
          <a:prstGeom prst="rect">
            <a:avLst/>
          </a:prstGeom>
          <a:solidFill>
            <a:srgbClr val="FFE599"/>
          </a:solidFill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lang="en"/>
              <a:t>d = (p1 -q1)(p1 - q1) + (p2 - q2)(p2 - q2)</a:t>
            </a:r>
          </a:p>
          <a:p>
            <a:r>
              <a:t/>
            </a:r>
          </a:p>
          <a:p>
            <a:pPr rtl="0" lvl="0">
              <a:buNone/>
            </a:pPr>
            <a:r>
              <a:rPr b="1" lang="en"/>
              <a:t>d = (5 - 1)(5 - 1) + (6 - 3)(6 -3)</a:t>
            </a:r>
          </a:p>
          <a:p>
            <a:pPr rtl="0" lvl="0">
              <a:buNone/>
            </a:pPr>
            <a:r>
              <a:rPr b="1" lang="en"/>
              <a:t>d = (4)(4) + (3)(3)</a:t>
            </a:r>
          </a:p>
          <a:p>
            <a:pPr rtl="0" lvl="0">
              <a:buNone/>
            </a:pPr>
            <a:r>
              <a:rPr b="1" lang="en"/>
              <a:t>d = (16) + (9)</a:t>
            </a:r>
          </a:p>
          <a:p>
            <a:r>
              <a:t/>
            </a:r>
          </a:p>
          <a:p>
            <a:pPr rtl="0" lvl="0">
              <a:buNone/>
            </a:pPr>
            <a:r>
              <a:rPr b="1" lang="en"/>
              <a:t>d = 25</a:t>
            </a:r>
          </a:p>
          <a:p>
            <a:r>
              <a:t/>
            </a:r>
          </a:p>
          <a:p>
            <a:pPr>
              <a:buNone/>
            </a:pPr>
            <a:r>
              <a:rPr b="1" lang="en"/>
              <a:t>So all we need to do is take the square root of this to give us the actual distance</a:t>
            </a:r>
          </a:p>
        </p:txBody>
      </p:sp>
    </p:spTree>
  </p:cSld>
  <p:clrMapOvr>
    <a:masterClrMapping/>
  </p:clrMapOvr>
  <p:transition spd="slow"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5" name="Shape 7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56" name="Shape 756"/>
          <p:cNvSpPr txBox="1"/>
          <p:nvPr>
            <p:ph type="title"/>
          </p:nvPr>
        </p:nvSpPr>
        <p:spPr>
          <a:xfrm>
            <a:off y="205975" x="457200"/>
            <a:ext cy="857400" cx="85197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sqlite_example9 - Euclidean Distance</a:t>
            </a:r>
          </a:p>
        </p:txBody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Suppose we have a point (lat, long) and we want to find how many amenities are within 5KM of your current position. </a:t>
            </a:r>
          </a:p>
          <a:p>
            <a:pPr rtl="0" lvl="0">
              <a:buNone/>
            </a:pPr>
            <a:r>
              <a:rPr b="1" lang="en"/>
              <a:t>Every smartphone uses this functionality!</a:t>
            </a:r>
          </a:p>
          <a:p>
            <a:pPr rtl="0" lvl="0">
              <a:buNone/>
            </a:pPr>
            <a:r>
              <a:rPr lang="en"/>
              <a:t>We are essentially then at the center of a circle with radius of 5KM. </a:t>
            </a:r>
          </a:p>
          <a:p>
            <a:pPr>
              <a:buNone/>
            </a:pPr>
            <a:r>
              <a:rPr lang="en"/>
              <a:t>Remember - it’s ‘</a:t>
            </a:r>
            <a:r>
              <a:rPr lang="en" i="1"/>
              <a:t>as the crow-flies distance</a:t>
            </a:r>
            <a:r>
              <a:rPr lang="en"/>
              <a:t>’</a:t>
            </a:r>
          </a:p>
        </p:txBody>
      </p:sp>
    </p:spTree>
  </p:cSld>
  <p:clrMapOvr>
    <a:masterClrMapping/>
  </p:clrMapOvr>
  <p:transition spd="slow"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1" name="Shape 7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2" name="Shape 762"/>
          <p:cNvSpPr txBox="1"/>
          <p:nvPr>
            <p:ph type="title"/>
          </p:nvPr>
        </p:nvSpPr>
        <p:spPr>
          <a:xfrm>
            <a:off y="205975" x="457200"/>
            <a:ext cy="857400" cx="85197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sqlite_example9 - Euclidean Distance</a:t>
            </a:r>
          </a:p>
        </p:txBody>
      </p:sp>
      <p:sp>
        <p:nvSpPr>
          <p:cNvPr id="763" name="Shape 76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We are standing on O’Connell Bridge Dublin (53.347257,-6.259086) and we want to find out what amenities are within 2KM (longest walk) from where we are standing!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/>
              <a:t>We would like a map - and when you click you can see amenity type and amenity name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7" name="Shape 7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8" name="Shape 768"/>
          <p:cNvSpPr txBox="1"/>
          <p:nvPr>
            <p:ph type="title"/>
          </p:nvPr>
        </p:nvSpPr>
        <p:spPr>
          <a:xfrm>
            <a:off y="78300" x="457200"/>
            <a:ext cy="614399" cx="85197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sqlite_example9 - Euclidean Distance</a:t>
            </a:r>
          </a:p>
        </p:txBody>
      </p:sp>
      <p:sp>
        <p:nvSpPr>
          <p:cNvPr id="769" name="Shape 769"/>
          <p:cNvSpPr txBox="1"/>
          <p:nvPr/>
        </p:nvSpPr>
        <p:spPr>
          <a:xfrm>
            <a:off y="1027550" x="352650"/>
            <a:ext cy="784200" cx="8438700"/>
          </a:xfrm>
          <a:prstGeom prst="rect">
            <a:avLst/>
          </a:prstGeom>
          <a:solidFill>
            <a:srgbClr val="FFE599"/>
          </a:solidFill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sz="1800" lang="en"/>
              <a:t>SELECT * FROM amenities where ( (681411.436 -UTMX)*(681411.436 -UTMX) + (5914305.6 - UTMY)* (5914305.6 - UTMY))/100000 &lt;= 4</a:t>
            </a:r>
          </a:p>
        </p:txBody>
      </p:sp>
      <p:sp>
        <p:nvSpPr>
          <p:cNvPr id="770" name="Shape 770"/>
          <p:cNvSpPr/>
          <p:nvPr/>
        </p:nvSpPr>
        <p:spPr>
          <a:xfrm>
            <a:off y="2146600" x="322650"/>
            <a:ext cy="1924050" cx="82772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4" name="Shape 7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5" name="Shape 775"/>
          <p:cNvSpPr txBox="1"/>
          <p:nvPr>
            <p:ph type="title"/>
          </p:nvPr>
        </p:nvSpPr>
        <p:spPr>
          <a:xfrm>
            <a:off y="78300" x="457200"/>
            <a:ext cy="614399" cx="85197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sqlite_example9 - Euclidean Distance</a:t>
            </a:r>
          </a:p>
        </p:txBody>
      </p:sp>
      <p:sp>
        <p:nvSpPr>
          <p:cNvPr id="776" name="Shape 776"/>
          <p:cNvSpPr txBox="1"/>
          <p:nvPr/>
        </p:nvSpPr>
        <p:spPr>
          <a:xfrm>
            <a:off y="1027550" x="352650"/>
            <a:ext cy="784200" cx="8438700"/>
          </a:xfrm>
          <a:prstGeom prst="rect">
            <a:avLst/>
          </a:prstGeom>
          <a:solidFill>
            <a:srgbClr val="FFE599"/>
          </a:solidFill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en"/>
              <a:t>SELECT * FROM amenities where ( (681411.436 -UTMX)*(681411.436 -UTMX) + (5914305.6 - UTMY)* (5914305.6 - UTMY))/100000 &lt;= 4</a:t>
            </a:r>
          </a:p>
        </p:txBody>
      </p:sp>
      <p:sp>
        <p:nvSpPr>
          <p:cNvPr id="777" name="Shape 777"/>
          <p:cNvSpPr/>
          <p:nvPr/>
        </p:nvSpPr>
        <p:spPr>
          <a:xfrm>
            <a:off y="2290175" x="85725"/>
            <a:ext cy="1953549" cx="89725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778" name="Shape 778"/>
          <p:cNvSpPr txBox="1"/>
          <p:nvPr/>
        </p:nvSpPr>
        <p:spPr>
          <a:xfrm>
            <a:off y="4243725" x="851175"/>
            <a:ext cy="753900" cx="7003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Notice how the Database Query is written - in a database system such as PostGIS we would not have to do this - but this is good practice to see how we specify something like this. </a:t>
            </a:r>
          </a:p>
        </p:txBody>
      </p:sp>
    </p:spTree>
  </p:cSld>
  <p:clrMapOvr>
    <a:masterClrMapping/>
  </p:clrMapOvr>
  <p:transition spd="slow"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2" name="Shape 7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3" name="Shape 78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Dublin Roads Shapefile</a:t>
            </a:r>
          </a:p>
        </p:txBody>
      </p:sp>
      <p:sp>
        <p:nvSpPr>
          <p:cNvPr id="784" name="Shape 78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I have used the Geofabrik OpenStreetMap download service to obtain a shapefile of all Roads, Railways, Rivers, etc in Ireland. </a:t>
            </a:r>
          </a:p>
          <a:p>
            <a:r>
              <a:t/>
            </a:r>
          </a:p>
          <a:p>
            <a:pPr>
              <a:buNone/>
            </a:pPr>
            <a:r>
              <a:rPr lang="en"/>
              <a:t>I have prepared the ‘Roads’ dataset for greater Dublin and it is available to download from Github</a:t>
            </a:r>
          </a:p>
        </p:txBody>
      </p:sp>
    </p:spTree>
  </p:cSld>
  <p:clrMapOvr>
    <a:masterClrMapping/>
  </p:clrMapOvr>
  <p:transition spd="slow"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8" name="Shape 7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9" name="Shape 78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sz="3000" lang="en"/>
              <a:t>sqlite_example9 - All amenities within 2km buffer of O’Connell Bridge</a:t>
            </a:r>
          </a:p>
        </p:txBody>
      </p:sp>
      <p:sp>
        <p:nvSpPr>
          <p:cNvPr id="790" name="Shape 790"/>
          <p:cNvSpPr/>
          <p:nvPr/>
        </p:nvSpPr>
        <p:spPr>
          <a:xfrm>
            <a:off y="1295400" x="103750"/>
            <a:ext cy="3581400" cx="49339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791" name="Shape 791"/>
          <p:cNvSpPr/>
          <p:nvPr/>
        </p:nvSpPr>
        <p:spPr>
          <a:xfrm>
            <a:off y="1295400" x="4554150"/>
            <a:ext cy="3409950" cx="452437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5" name="Shape 7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6" name="Shape 796"/>
          <p:cNvSpPr txBox="1"/>
          <p:nvPr>
            <p:ph type="title"/>
          </p:nvPr>
        </p:nvSpPr>
        <p:spPr>
          <a:xfrm>
            <a:off y="370124" x="457200"/>
            <a:ext cy="8300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sqlite_example10 - finding specific amenities within a distance buffer</a:t>
            </a:r>
          </a:p>
        </p:txBody>
      </p:sp>
      <p:sp>
        <p:nvSpPr>
          <p:cNvPr id="797" name="Shape 79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Suppose we are at Heuston Station Dublin and we want to find a post office (</a:t>
            </a:r>
            <a:r>
              <a:rPr lang="en" i="1"/>
              <a:t>amenity=post_office</a:t>
            </a:r>
            <a:r>
              <a:rPr lang="en"/>
              <a:t>).</a:t>
            </a:r>
          </a:p>
          <a:p>
            <a:pPr rtl="0" lvl="0">
              <a:buNone/>
            </a:pPr>
            <a:r>
              <a:rPr lang="en"/>
              <a:t>(</a:t>
            </a:r>
            <a:r>
              <a:rPr b="1" sz="1800" lang="en"/>
              <a:t>53.34654046180465, -6.2923781893914565</a:t>
            </a:r>
          </a:p>
          <a:p>
            <a:pPr rtl="0" lvl="0">
              <a:buNone/>
            </a:pPr>
            <a:r>
              <a:rPr lang="en"/>
              <a:t>Ideally we don’t want to walk too far - 1 mile maximum (so 1.6KM)</a:t>
            </a:r>
          </a:p>
          <a:p>
            <a:pPr>
              <a:buNone/>
            </a:pPr>
            <a:r>
              <a:rPr lang="en"/>
              <a:t>So our distance squared is 2.56</a:t>
            </a:r>
          </a:p>
        </p:txBody>
      </p:sp>
    </p:spTree>
  </p:cSld>
  <p:clrMapOvr>
    <a:masterClrMapping/>
  </p:clrMapOvr>
  <p:transition spd="slow"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1" name="Shape 8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02" name="Shape 802"/>
          <p:cNvSpPr txBox="1"/>
          <p:nvPr>
            <p:ph type="title"/>
          </p:nvPr>
        </p:nvSpPr>
        <p:spPr>
          <a:xfrm>
            <a:off y="370124" x="457200"/>
            <a:ext cy="8300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sqlite_example10 - finding specific amenities within a distance buffer</a:t>
            </a:r>
          </a:p>
        </p:txBody>
      </p:sp>
      <p:sp>
        <p:nvSpPr>
          <p:cNvPr id="803" name="Shape 803"/>
          <p:cNvSpPr txBox="1"/>
          <p:nvPr/>
        </p:nvSpPr>
        <p:spPr>
          <a:xfrm>
            <a:off y="1097625" x="212825"/>
            <a:ext cy="942000" cx="8578499"/>
          </a:xfrm>
          <a:prstGeom prst="rect">
            <a:avLst/>
          </a:prstGeom>
          <a:solidFill>
            <a:srgbClr val="FFE599"/>
          </a:solidFill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en"/>
              <a:t>SELECT * FROM amenities where ( (</a:t>
            </a:r>
            <a:r>
              <a:rPr sz="1800" lang="en">
                <a:solidFill>
                  <a:schemeClr val="dk1"/>
                </a:solidFill>
              </a:rPr>
              <a:t>680232.011</a:t>
            </a:r>
            <a:r>
              <a:rPr sz="1800" lang="en"/>
              <a:t> -UTMX)*(</a:t>
            </a:r>
            <a:r>
              <a:rPr sz="1800" lang="en">
                <a:solidFill>
                  <a:schemeClr val="dk1"/>
                </a:solidFill>
              </a:rPr>
              <a:t>680232.011</a:t>
            </a:r>
            <a:r>
              <a:rPr sz="1800" lang="en"/>
              <a:t> -UTMX) + (</a:t>
            </a:r>
            <a:r>
              <a:rPr sz="1800" lang="en">
                <a:solidFill>
                  <a:schemeClr val="dk1"/>
                </a:solidFill>
              </a:rPr>
              <a:t>5914239.030</a:t>
            </a:r>
            <a:r>
              <a:rPr sz="1800" lang="en"/>
              <a:t> - UTMY)* (</a:t>
            </a:r>
            <a:r>
              <a:rPr sz="1800" lang="en">
                <a:solidFill>
                  <a:schemeClr val="dk1"/>
                </a:solidFill>
              </a:rPr>
              <a:t>5914239.030</a:t>
            </a:r>
            <a:r>
              <a:rPr sz="1800" lang="en"/>
              <a:t> - UTMY))/100000 &lt;= 2.56 and amenity = “post_office”</a:t>
            </a:r>
          </a:p>
        </p:txBody>
      </p:sp>
      <p:sp>
        <p:nvSpPr>
          <p:cNvPr id="804" name="Shape 804"/>
          <p:cNvSpPr/>
          <p:nvPr/>
        </p:nvSpPr>
        <p:spPr>
          <a:xfrm>
            <a:off y="2143125" x="215825"/>
            <a:ext cy="3000375" cx="85725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8" name="Shape 8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09" name="Shape 80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810" name="Shape 810"/>
          <p:cNvSpPr/>
          <p:nvPr/>
        </p:nvSpPr>
        <p:spPr>
          <a:xfrm>
            <a:off y="152400" x="152400"/>
            <a:ext cy="4667250" cx="64293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811" name="Shape 811"/>
          <p:cNvSpPr/>
          <p:nvPr/>
        </p:nvSpPr>
        <p:spPr>
          <a:xfrm>
            <a:off y="1222450" x="6061950"/>
            <a:ext cy="1962150" cx="299085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812" name="Shape 812"/>
          <p:cNvSpPr txBox="1"/>
          <p:nvPr/>
        </p:nvSpPr>
        <p:spPr>
          <a:xfrm>
            <a:off y="3878925" x="1252425"/>
            <a:ext cy="583800" cx="3348599"/>
          </a:xfrm>
          <a:prstGeom prst="rect">
            <a:avLst/>
          </a:prstGeom>
          <a:solidFill>
            <a:srgbClr val="FFE599"/>
          </a:solidFill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Two post offices within 1.6KM buffer of Heuston station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y="364675" x="254750"/>
            <a:ext cy="835499" cx="84320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Now we have to run the code to see the output from the script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y="1200150" x="189100"/>
            <a:ext cy="3725699" cx="4262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en"/>
              <a:t>The best way to run your code is using a ‘command prompt’ or ‘terminal window’. You must go to the directory/folder where you have your script. 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>
              <a:buNone/>
            </a:pPr>
            <a:r>
              <a:rPr sz="1800" lang="en"/>
              <a:t>When you are there - on the command prompt - you must type the command   </a:t>
            </a:r>
            <a:r>
              <a:rPr b="1" sz="1800" lang="en"/>
              <a:t>python myFirstScript.py</a:t>
            </a:r>
          </a:p>
        </p:txBody>
      </p:sp>
      <p:sp>
        <p:nvSpPr>
          <p:cNvPr id="104" name="Shape 104"/>
          <p:cNvSpPr/>
          <p:nvPr/>
        </p:nvSpPr>
        <p:spPr>
          <a:xfrm>
            <a:off y="2286400" x="3276600"/>
            <a:ext cy="1666875" cx="58674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05" name="Shape 105"/>
          <p:cNvSpPr txBox="1"/>
          <p:nvPr/>
        </p:nvSpPr>
        <p:spPr>
          <a:xfrm>
            <a:off y="4202350" x="5066900"/>
            <a:ext cy="723600" cx="39507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This is how we will be running all of the code which you see in the GitHUB repository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y="1389850" x="4558025"/>
            <a:ext cy="590999" cx="4519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u="sng" sz="1100" lang="en">
                <a:solidFill>
                  <a:schemeClr val="hlink"/>
                </a:solidFill>
                <a:hlinkClick r:id="rId4"/>
              </a:rPr>
              <a:t>http://www.wikihow.com/Change-Directories-in-Command-Prompt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y="2812500" x="218875"/>
            <a:ext cy="777000" cx="2746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Right clicking on the file will often work too.. provided the command window stays open..</a:t>
            </a:r>
          </a:p>
        </p:txBody>
      </p:sp>
    </p:spTree>
  </p:cSld>
  <p:clrMapOvr>
    <a:masterClrMapping/>
  </p:clrMapOvr>
  <p:transition spd="slow">
    <p:cut/>
  </p:transition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6" name="Shape 8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17" name="Shape 81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Summary </a:t>
            </a:r>
          </a:p>
        </p:txBody>
      </p:sp>
      <p:sp>
        <p:nvSpPr>
          <p:cNvPr id="818" name="Shape 818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We have just really scratched the surface - (Spatial) Data Mining is a very broad topic. </a:t>
            </a:r>
          </a:p>
          <a:p>
            <a:pPr>
              <a:buNone/>
            </a:pPr>
            <a:r>
              <a:rPr lang="en"/>
              <a:t>However the principle of: </a:t>
            </a:r>
            <a:r>
              <a:rPr b="1" lang="en"/>
              <a:t>Load Data</a:t>
            </a:r>
            <a:r>
              <a:rPr lang="en"/>
              <a:t> (into a database for example), </a:t>
            </a:r>
            <a:r>
              <a:rPr b="1" lang="en"/>
              <a:t>Extract</a:t>
            </a:r>
            <a:r>
              <a:rPr lang="en"/>
              <a:t> (using something like Python), </a:t>
            </a:r>
            <a:r>
              <a:rPr b="1" lang="en"/>
              <a:t>Transform</a:t>
            </a:r>
            <a:r>
              <a:rPr lang="en"/>
              <a:t> (if necessary), and </a:t>
            </a:r>
            <a:r>
              <a:rPr b="1" lang="en"/>
              <a:t>Visualise</a:t>
            </a:r>
            <a:r>
              <a:rPr lang="en"/>
              <a:t> is always the same</a:t>
            </a:r>
          </a:p>
        </p:txBody>
      </p:sp>
    </p:spTree>
  </p:cSld>
  <p:clrMapOvr>
    <a:masterClrMapping/>
  </p:clrMapOvr>
  <p:transition spd="slow"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2" name="Shape 8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23" name="Shape 82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Learning Outcomes  1 + 2</a:t>
            </a:r>
          </a:p>
        </p:txBody>
      </p:sp>
      <p:sp>
        <p:nvSpPr>
          <p:cNvPr id="824" name="Shape 82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lang="en"/>
              <a:t>Try to reuse code</a:t>
            </a:r>
            <a:r>
              <a:rPr lang="en"/>
              <a:t> - Notice how all of our examples were small incremental extensions of the previous example</a:t>
            </a:r>
          </a:p>
          <a:p>
            <a:pPr>
              <a:buNone/>
            </a:pPr>
            <a:r>
              <a:rPr b="1" lang="en"/>
              <a:t>Separate out processes - </a:t>
            </a:r>
            <a:r>
              <a:rPr lang="en"/>
              <a:t>Notice how we let QGIS do map visualisations - Python just prepared the spatial data after extraction from the database</a:t>
            </a:r>
          </a:p>
        </p:txBody>
      </p:sp>
    </p:spTree>
  </p:cSld>
  <p:clrMapOvr>
    <a:masterClrMapping/>
  </p:clrMapOvr>
  <p:transition spd="slow">
    <p:cut/>
  </p:transition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8" name="Shape 8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29" name="Shape 82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Learning Outcomes  3 + 4</a:t>
            </a:r>
          </a:p>
        </p:txBody>
      </p:sp>
      <p:sp>
        <p:nvSpPr>
          <p:cNvPr id="830" name="Shape 83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lang="en"/>
              <a:t>Understand your data</a:t>
            </a:r>
            <a:r>
              <a:rPr lang="en"/>
              <a:t> - In all examples we had to make sure that we understand the structure of the dataset/database </a:t>
            </a:r>
          </a:p>
          <a:p>
            <a:pPr rtl="0" lvl="0">
              <a:buNone/>
            </a:pPr>
            <a:r>
              <a:rPr b="1" lang="en"/>
              <a:t>Keep things simple - </a:t>
            </a:r>
            <a:r>
              <a:rPr lang="en"/>
              <a:t>Break the problem down into manageable steps. For example the BarChart visualisation. This make it easier to build flexible reusable software solutions</a:t>
            </a:r>
          </a:p>
        </p:txBody>
      </p:sp>
    </p:spTree>
  </p:cSld>
  <p:clrMapOvr>
    <a:masterClrMapping/>
  </p:clrMapOvr>
  <p:transition spd="slow">
    <p:cut/>
  </p:transition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4" name="Shape 8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35" name="Shape 835"/>
          <p:cNvSpPr/>
          <p:nvPr/>
        </p:nvSpPr>
        <p:spPr>
          <a:xfrm>
            <a:off y="28575" x="0"/>
            <a:ext cy="5086350" cx="9144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836" name="Shape 83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sz="4800" lang="en"/>
              <a:t>Thanks for listening… </a:t>
            </a:r>
          </a:p>
        </p:txBody>
      </p:sp>
      <p:sp>
        <p:nvSpPr>
          <p:cNvPr id="837" name="Shape 83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lang="en">
                <a:solidFill>
                  <a:srgbClr val="000000"/>
                </a:solidFill>
              </a:rPr>
              <a:t>Hopefully this has been useful to you all this evening. Don’t worry about the coding - think more about the processes involved. </a:t>
            </a:r>
          </a:p>
          <a:p>
            <a:r>
              <a:t/>
            </a:r>
          </a:p>
          <a:p>
            <a:pPr rtl="0" lvl="0">
              <a:buNone/>
            </a:pPr>
            <a:r>
              <a:rPr b="1" lang="en"/>
              <a:t>Am happy to take post-lecture questions at </a:t>
            </a:r>
          </a:p>
          <a:p>
            <a:pPr>
              <a:buNone/>
            </a:pPr>
            <a:r>
              <a:rPr u="sng" b="1" lang="en">
                <a:solidFill>
                  <a:schemeClr val="hlink"/>
                </a:solidFill>
                <a:hlinkClick r:id="rId4"/>
              </a:rPr>
              <a:t>peter.mooney@nuim.ie</a:t>
            </a:r>
            <a:r>
              <a:rPr b="1" lang="en"/>
              <a:t> </a:t>
            </a:r>
          </a:p>
        </p:txBody>
      </p:sp>
      <p:sp>
        <p:nvSpPr>
          <p:cNvPr id="838" name="Shape 838"/>
          <p:cNvSpPr txBox="1"/>
          <p:nvPr/>
        </p:nvSpPr>
        <p:spPr>
          <a:xfrm>
            <a:off y="4607275" x="547175"/>
            <a:ext cy="371999" cx="5854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u="sng" sz="1100" lang="en">
                <a:solidFill>
                  <a:schemeClr val="hlink"/>
                </a:solidFill>
                <a:hlinkClick r:id="rId5"/>
              </a:rPr>
              <a:t>http://www.flickr.com/photos/26432908@N00/11188666563/sizes/c/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y="419375" x="79650"/>
            <a:ext cy="780900" cx="88970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We are not trying to learn Python tonight in the lecture!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en"/>
              <a:t>Python is being used as a means of showing how data mining tasks are performed. </a:t>
            </a:r>
          </a:p>
          <a:p>
            <a:r>
              <a:t/>
            </a:r>
          </a:p>
          <a:p>
            <a:pPr rtl="0" lvl="0">
              <a:buNone/>
            </a:pPr>
            <a:r>
              <a:rPr sz="2400" lang="en"/>
              <a:t>The Python source code is provided so that you can try the examples offline yourself (</a:t>
            </a:r>
            <a:r>
              <a:rPr u="sng" sz="2400" lang="en"/>
              <a:t>but this is purely optional</a:t>
            </a:r>
            <a:r>
              <a:rPr sz="2400" lang="en"/>
              <a:t>)</a:t>
            </a:r>
          </a:p>
          <a:p>
            <a:r>
              <a:t/>
            </a:r>
          </a:p>
          <a:p>
            <a:pPr>
              <a:buNone/>
            </a:pPr>
            <a:r>
              <a:rPr b="1" sz="2400" lang="en"/>
              <a:t>You don’t need to understand the programming code</a:t>
            </a:r>
            <a:r>
              <a:rPr sz="2400" lang="en"/>
              <a:t> - but try to understand the concepts/processes involved in the data mining tasks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y="357974" x="457200"/>
            <a:ext cy="7599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QGIS - A free GIS software tool is used to help with visualisations</a:t>
            </a:r>
          </a:p>
        </p:txBody>
      </p:sp>
      <p:sp>
        <p:nvSpPr>
          <p:cNvPr id="119" name="Shape 119"/>
          <p:cNvSpPr/>
          <p:nvPr/>
        </p:nvSpPr>
        <p:spPr>
          <a:xfrm>
            <a:off y="1117875" x="152400"/>
            <a:ext cy="3954699" cx="49434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20" name="Shape 120"/>
          <p:cNvSpPr txBox="1"/>
          <p:nvPr/>
        </p:nvSpPr>
        <p:spPr>
          <a:xfrm>
            <a:off y="2821025" x="1933375"/>
            <a:ext cy="389100" cx="6383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u="sng" sz="1800" lang="en">
                <a:solidFill>
                  <a:schemeClr val="hlink"/>
                </a:solidFill>
                <a:hlinkClick r:id="rId4"/>
              </a:rPr>
              <a:t>http://www.qgis.org/en/site/forusers/download.html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5" name="Shape 125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Using Python for Data Mining and Visualisation</a:t>
            </a:r>
          </a:p>
        </p:txBody>
      </p:sp>
      <p:sp>
        <p:nvSpPr>
          <p:cNvPr id="126" name="Shape 126"/>
          <p:cNvSpPr txBox="1"/>
          <p:nvPr>
            <p:ph idx="1" type="subTitle"/>
          </p:nvPr>
        </p:nvSpPr>
        <p:spPr>
          <a:xfrm>
            <a:off y="2840053" x="685800"/>
            <a:ext cy="7847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y="205975" x="156250"/>
            <a:ext cy="994200" cx="88095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One of the crucial first steps in data mining is “know your dataset”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You must understand:</a:t>
            </a:r>
          </a:p>
          <a:p>
            <a:pPr rtl="0" lvl="0" indent="-381000" marL="9144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/>
              <a:t>How the data is structured</a:t>
            </a:r>
          </a:p>
          <a:p>
            <a:pPr rtl="0" lvl="0" indent="-381000" marL="9144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/>
              <a:t>What data types are used</a:t>
            </a:r>
          </a:p>
          <a:p>
            <a:pPr rtl="0" lvl="0" indent="-381000" marL="9144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/>
              <a:t>If there is missing data values</a:t>
            </a:r>
          </a:p>
          <a:p>
            <a:pPr rtl="0" lvl="0" indent="-381000" marL="914400">
              <a:buClr>
                <a:schemeClr val="dk1"/>
              </a:buClr>
              <a:buSzPct val="166666"/>
              <a:buFont typeface="Arial"/>
              <a:buChar char="•"/>
            </a:pPr>
            <a:r>
              <a:rPr sz="2400" lang="en"/>
              <a:t>What the limits of observations are</a:t>
            </a:r>
          </a:p>
          <a:p>
            <a:r>
              <a:t/>
            </a:r>
          </a:p>
          <a:p>
            <a:pPr lvl="0">
              <a:buNone/>
            </a:pPr>
            <a:r>
              <a:rPr sz="2400" lang="en"/>
              <a:t>Essentially - </a:t>
            </a:r>
            <a:r>
              <a:rPr b="1" sz="2400" lang="en"/>
              <a:t>you need to know the characteristics of the dataset/database you are mining</a:t>
            </a:r>
            <a:r>
              <a:rPr sz="2400" lang="en"/>
              <a:t> - including it’s idiosyncrasies (datasets are not always as they appear!)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7" name="Shape 137"/>
          <p:cNvSpPr/>
          <p:nvPr/>
        </p:nvSpPr>
        <p:spPr>
          <a:xfrm>
            <a:off y="205975" x="387975"/>
            <a:ext cy="4522924" cx="804894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38" name="Shape 138"/>
          <p:cNvSpPr txBox="1"/>
          <p:nvPr/>
        </p:nvSpPr>
        <p:spPr>
          <a:xfrm>
            <a:off y="4811350" x="1227375"/>
            <a:ext cy="220800" cx="4805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u="sng" sz="1100" lang="en">
                <a:solidFill>
                  <a:schemeClr val="hlink"/>
                </a:solidFill>
                <a:hlinkClick r:id="rId4"/>
              </a:rPr>
              <a:t>http://whc.unesco.org/en/list/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3" name="Shape 143"/>
          <p:cNvSpPr/>
          <p:nvPr/>
        </p:nvSpPr>
        <p:spPr>
          <a:xfrm>
            <a:off y="710500" x="426025"/>
            <a:ext cy="4324350" cx="79432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44" name="Shape 144"/>
          <p:cNvSpPr txBox="1"/>
          <p:nvPr>
            <p:ph type="title"/>
          </p:nvPr>
        </p:nvSpPr>
        <p:spPr>
          <a:xfrm>
            <a:off y="205976" x="457200"/>
            <a:ext cy="6111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The UNESCO Hertigage CSV File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y="205973" x="457200"/>
            <a:ext cy="1169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Example 1: Printing the UNESCO dataset with Python</a:t>
            </a:r>
          </a:p>
        </p:txBody>
      </p:sp>
      <p:sp>
        <p:nvSpPr>
          <p:cNvPr id="150" name="Shape 150"/>
          <p:cNvSpPr/>
          <p:nvPr/>
        </p:nvSpPr>
        <p:spPr>
          <a:xfrm>
            <a:off y="1421850" x="601075"/>
            <a:ext cy="2124075" cx="66770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51" name="Shape 151"/>
          <p:cNvSpPr txBox="1"/>
          <p:nvPr/>
        </p:nvSpPr>
        <p:spPr>
          <a:xfrm>
            <a:off y="3819325" x="481525"/>
            <a:ext cy="826200" cx="7693199"/>
          </a:xfrm>
          <a:prstGeom prst="rect">
            <a:avLst/>
          </a:prstGeom>
          <a:solidFill>
            <a:srgbClr val="FFE599"/>
          </a:solidFill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Don’t worry about the python code - can you figure out what this code is going to do?</a:t>
            </a:r>
          </a:p>
          <a:p>
            <a:r>
              <a:t/>
            </a:r>
          </a:p>
          <a:p>
            <a:pPr>
              <a:buNone/>
            </a:pPr>
            <a:r>
              <a:rPr lang="en"/>
              <a:t>Python will read through the CSV file and print out the values from selected columns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y="205975" x="457200"/>
            <a:ext cy="618600" cx="84909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Example 1: Output to terminal window</a:t>
            </a:r>
          </a:p>
        </p:txBody>
      </p:sp>
      <p:sp>
        <p:nvSpPr>
          <p:cNvPr id="157" name="Shape 157"/>
          <p:cNvSpPr/>
          <p:nvPr/>
        </p:nvSpPr>
        <p:spPr>
          <a:xfrm>
            <a:off y="733425" x="1064375"/>
            <a:ext cy="4410075" cx="68961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" name="Shape 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y="205976" x="457200"/>
            <a:ext cy="5601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Who’s giving these lectures?</a:t>
            </a:r>
          </a:p>
        </p:txBody>
      </p:sp>
      <p:sp>
        <p:nvSpPr>
          <p:cNvPr id="31" name="Shape 31"/>
          <p:cNvSpPr/>
          <p:nvPr/>
        </p:nvSpPr>
        <p:spPr>
          <a:xfrm>
            <a:off y="676275" x="2374775"/>
            <a:ext cy="3790950" cx="37528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32" name="Shape 32"/>
          <p:cNvSpPr txBox="1"/>
          <p:nvPr/>
        </p:nvSpPr>
        <p:spPr>
          <a:xfrm>
            <a:off y="4467225" x="2290300"/>
            <a:ext cy="361199" cx="5263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u="sng" sz="1800" lang="en">
                <a:solidFill>
                  <a:schemeClr val="hlink"/>
                </a:solidFill>
                <a:hlinkClick r:id="rId4"/>
              </a:rPr>
              <a:t>http://www.peterm7.com/mobile/me/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y="205973" x="457200"/>
            <a:ext cy="11553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Example 2: Reprinting the data to another file output</a:t>
            </a:r>
          </a:p>
        </p:txBody>
      </p:sp>
      <p:sp>
        <p:nvSpPr>
          <p:cNvPr id="163" name="Shape 163"/>
          <p:cNvSpPr/>
          <p:nvPr/>
        </p:nvSpPr>
        <p:spPr>
          <a:xfrm>
            <a:off y="1964175" x="3034200"/>
            <a:ext cy="2971800" cx="57816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64" name="Shape 164"/>
          <p:cNvSpPr txBox="1"/>
          <p:nvPr/>
        </p:nvSpPr>
        <p:spPr>
          <a:xfrm>
            <a:off y="1964175" x="182375"/>
            <a:ext cy="2638499" cx="2851800"/>
          </a:xfrm>
          <a:prstGeom prst="rect">
            <a:avLst/>
          </a:prstGeom>
          <a:solidFill>
            <a:srgbClr val="FFF2CC"/>
          </a:solidFill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en"/>
              <a:t>This is useful when we have a big dataset but we want to automatically make it smaller or more manageable. </a:t>
            </a:r>
          </a:p>
          <a:p>
            <a:r>
              <a:t/>
            </a:r>
          </a:p>
          <a:p>
            <a:pPr>
              <a:buNone/>
            </a:pPr>
            <a:r>
              <a:rPr sz="1800" lang="en"/>
              <a:t>Here we just take 4 of the total columns and make a CSV file with the output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y="205975" x="457200"/>
            <a:ext cy="1053000" cx="84423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Example 2: The output CSV file with just 3 columns of data</a:t>
            </a:r>
          </a:p>
        </p:txBody>
      </p:sp>
      <p:sp>
        <p:nvSpPr>
          <p:cNvPr id="170" name="Shape 170"/>
          <p:cNvSpPr/>
          <p:nvPr/>
        </p:nvSpPr>
        <p:spPr>
          <a:xfrm>
            <a:off y="1258925" x="894125"/>
            <a:ext cy="3257550" cx="70580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Example 3: Subsetting the data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Often we are only interested in a smaller subset of the actual dataset we have </a:t>
            </a:r>
          </a:p>
          <a:p>
            <a:pPr rtl="0" lvl="0">
              <a:buNone/>
            </a:pPr>
            <a:r>
              <a:rPr b="1" lang="en"/>
              <a:t>Extracting a subset of the data can make the processing and subsequent analysis much more manageable</a:t>
            </a:r>
            <a:r>
              <a:rPr lang="en"/>
              <a:t> </a:t>
            </a:r>
          </a:p>
          <a:p>
            <a:pPr>
              <a:buNone/>
            </a:pPr>
            <a:r>
              <a:rPr lang="en"/>
              <a:t>Let’s extract subsets of the UNESCO dataset based only on the ‘category’ column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Example 3: Making the subset</a:t>
            </a:r>
          </a:p>
        </p:txBody>
      </p:sp>
      <p:sp>
        <p:nvSpPr>
          <p:cNvPr id="182" name="Shape 182"/>
          <p:cNvSpPr/>
          <p:nvPr/>
        </p:nvSpPr>
        <p:spPr>
          <a:xfrm>
            <a:off y="978250" x="261825"/>
            <a:ext cy="3467100" cx="66389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83" name="Shape 183"/>
          <p:cNvSpPr txBox="1"/>
          <p:nvPr/>
        </p:nvSpPr>
        <p:spPr>
          <a:xfrm>
            <a:off y="1301075" x="6395925"/>
            <a:ext cy="1002900" cx="2456100"/>
          </a:xfrm>
          <a:prstGeom prst="rect">
            <a:avLst/>
          </a:prstGeom>
          <a:solidFill>
            <a:srgbClr val="FFE599"/>
          </a:solidFill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sz="1800" lang="en"/>
              <a:t>chosenCategory can be “Natural”, “Cultural” or “Mixed”</a:t>
            </a:r>
          </a:p>
        </p:txBody>
      </p:sp>
      <p:sp>
        <p:nvSpPr>
          <p:cNvPr id="184" name="Shape 184"/>
          <p:cNvSpPr/>
          <p:nvPr/>
        </p:nvSpPr>
        <p:spPr>
          <a:xfrm>
            <a:off y="4189375" x="2003550"/>
            <a:ext cy="904875" cx="684847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85" name="Shape 185"/>
          <p:cNvSpPr/>
          <p:nvPr/>
        </p:nvSpPr>
        <p:spPr>
          <a:xfrm>
            <a:off y="4717925" x="7952350"/>
            <a:ext cy="425700" cx="997199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Example 3: The output</a:t>
            </a:r>
          </a:p>
        </p:txBody>
      </p:sp>
      <p:sp>
        <p:nvSpPr>
          <p:cNvPr id="191" name="Shape 191"/>
          <p:cNvSpPr/>
          <p:nvPr/>
        </p:nvSpPr>
        <p:spPr>
          <a:xfrm>
            <a:off y="1063375" x="389550"/>
            <a:ext cy="3922449" cx="57585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92" name="Shape 192"/>
          <p:cNvSpPr txBox="1"/>
          <p:nvPr/>
        </p:nvSpPr>
        <p:spPr>
          <a:xfrm>
            <a:off y="1544275" x="6408100"/>
            <a:ext cy="1064099" cx="2419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The new output CSV file contains only the UNESCO heritage sites with CATEGORY  = NATURAL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Example 4: Counting things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  <a:solidFill>
            <a:srgbClr val="FFE599"/>
          </a:solidFill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Suppose in the UNESCO dataset we want to count how many heritage sites are on each continent. </a:t>
            </a:r>
          </a:p>
          <a:p>
            <a:pPr>
              <a:buNone/>
            </a:pPr>
            <a:r>
              <a:rPr lang="en"/>
              <a:t>This is a popular type of query</a:t>
            </a:r>
          </a:p>
        </p:txBody>
      </p:sp>
      <p:sp>
        <p:nvSpPr>
          <p:cNvPr id="199" name="Shape 199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  <a:solidFill>
            <a:srgbClr val="D9EAD3"/>
          </a:solidFill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We are going to use Python and use a “dictionary” (a special data structure) to hold the number of heritage sites in each continent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Example 4: Counting Continents</a:t>
            </a:r>
          </a:p>
        </p:txBody>
      </p:sp>
      <p:sp>
        <p:nvSpPr>
          <p:cNvPr id="205" name="Shape 205"/>
          <p:cNvSpPr/>
          <p:nvPr/>
        </p:nvSpPr>
        <p:spPr>
          <a:xfrm>
            <a:off y="1063375" x="207125"/>
            <a:ext cy="3951449" cx="7105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06" name="Shape 206"/>
          <p:cNvSpPr txBox="1"/>
          <p:nvPr/>
        </p:nvSpPr>
        <p:spPr>
          <a:xfrm>
            <a:off y="1630600" x="4935575"/>
            <a:ext cy="902999" cx="3852000"/>
          </a:xfrm>
          <a:prstGeom prst="rect">
            <a:avLst/>
          </a:prstGeom>
          <a:solidFill>
            <a:srgbClr val="FFE599"/>
          </a:solidFill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Let’s not worry too much about the python code - rather see if you can understand how the dictionary is being used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y="205975" x="189100"/>
            <a:ext cy="857400" cx="89549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Example 4: Counting Continents Output</a:t>
            </a:r>
          </a:p>
        </p:txBody>
      </p:sp>
      <p:sp>
        <p:nvSpPr>
          <p:cNvPr id="212" name="Shape 212"/>
          <p:cNvSpPr/>
          <p:nvPr/>
        </p:nvSpPr>
        <p:spPr>
          <a:xfrm>
            <a:off y="1564125" x="360325"/>
            <a:ext cy="2181225" cx="50101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13" name="Shape 213"/>
          <p:cNvSpPr txBox="1"/>
          <p:nvPr/>
        </p:nvSpPr>
        <p:spPr>
          <a:xfrm>
            <a:off y="1521175" x="5668800"/>
            <a:ext cy="3119100" cx="3129900"/>
          </a:xfrm>
          <a:prstGeom prst="rect">
            <a:avLst/>
          </a:prstGeom>
          <a:solidFill>
            <a:srgbClr val="FFE599"/>
          </a:solidFill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en"/>
              <a:t>The output is very simple - the pprint() statement in the Python code has printed it in this way. </a:t>
            </a:r>
          </a:p>
          <a:p>
            <a:r>
              <a:t/>
            </a:r>
          </a:p>
          <a:p>
            <a:pPr>
              <a:buNone/>
            </a:pPr>
            <a:r>
              <a:rPr sz="1800" lang="en"/>
              <a:t>This is a good piece of summary information - but it would be nice to present it in a more interesting and appealing way. 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8" name="Shape 218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Plotting in Python</a:t>
            </a:r>
          </a:p>
        </p:txBody>
      </p:sp>
      <p:sp>
        <p:nvSpPr>
          <p:cNvPr id="219" name="Shape 219"/>
          <p:cNvSpPr txBox="1"/>
          <p:nvPr>
            <p:ph idx="1" type="subTitle"/>
          </p:nvPr>
        </p:nvSpPr>
        <p:spPr>
          <a:xfrm>
            <a:off y="2840053" x="685800"/>
            <a:ext cy="7847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y="102025" x="457200"/>
            <a:ext cy="7616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plotExample1.py - A pie chart</a:t>
            </a:r>
          </a:p>
        </p:txBody>
      </p:sp>
      <p:sp>
        <p:nvSpPr>
          <p:cNvPr id="225" name="Shape 225"/>
          <p:cNvSpPr/>
          <p:nvPr/>
        </p:nvSpPr>
        <p:spPr>
          <a:xfrm>
            <a:off y="863750" x="185225"/>
            <a:ext cy="3209925" cx="71723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26" name="Shape 226"/>
          <p:cNvSpPr/>
          <p:nvPr/>
        </p:nvSpPr>
        <p:spPr>
          <a:xfrm>
            <a:off y="2084750" x="5052900"/>
            <a:ext cy="3058750" cx="40911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" name="Shape 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" name="Shape 37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Preliminaries</a:t>
            </a:r>
          </a:p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y="2840053" x="685800"/>
            <a:ext cy="7847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plotExample2.py - more pie charts</a:t>
            </a:r>
          </a:p>
        </p:txBody>
      </p:sp>
      <p:sp>
        <p:nvSpPr>
          <p:cNvPr id="232" name="Shape 232"/>
          <p:cNvSpPr/>
          <p:nvPr/>
        </p:nvSpPr>
        <p:spPr>
          <a:xfrm>
            <a:off y="1203000" x="185225"/>
            <a:ext cy="3810000" cx="84201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plotExample2.py - more pie charts</a:t>
            </a:r>
          </a:p>
        </p:txBody>
      </p:sp>
      <p:sp>
        <p:nvSpPr>
          <p:cNvPr id="238" name="Shape 238"/>
          <p:cNvSpPr/>
          <p:nvPr/>
        </p:nvSpPr>
        <p:spPr>
          <a:xfrm>
            <a:off y="1246775" x="119575"/>
            <a:ext cy="3343275" cx="42100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39" name="Shape 239"/>
          <p:cNvSpPr/>
          <p:nvPr/>
        </p:nvSpPr>
        <p:spPr>
          <a:xfrm>
            <a:off y="1013412" x="4672100"/>
            <a:ext cy="3810000" cx="429577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4" name="Shape 244"/>
          <p:cNvSpPr/>
          <p:nvPr/>
        </p:nvSpPr>
        <p:spPr>
          <a:xfrm>
            <a:off y="95250" x="2264500"/>
            <a:ext cy="4953000" cx="66865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45" name="Shape 245"/>
          <p:cNvSpPr txBox="1"/>
          <p:nvPr>
            <p:ph type="title"/>
          </p:nvPr>
        </p:nvSpPr>
        <p:spPr>
          <a:xfrm>
            <a:off y="205975" x="145325"/>
            <a:ext cy="1869599" cx="8541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Plotting</a:t>
            </a:r>
          </a:p>
          <a:p>
            <a:pPr rtl="0" lvl="0">
              <a:buNone/>
            </a:pPr>
            <a:r>
              <a:rPr lang="en"/>
              <a:t>a simple</a:t>
            </a:r>
          </a:p>
          <a:p>
            <a:pPr>
              <a:buNone/>
            </a:pPr>
            <a:r>
              <a:rPr lang="en"/>
              <a:t>Bar Chart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y="1634125" x="48650"/>
            <a:ext cy="490799" cx="40598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sz="2400" lang="en"/>
              <a:t>plotExampleBarChart.py</a:t>
            </a:r>
          </a:p>
        </p:txBody>
      </p:sp>
      <p:sp>
        <p:nvSpPr>
          <p:cNvPr id="251" name="Shape 251"/>
          <p:cNvSpPr/>
          <p:nvPr/>
        </p:nvSpPr>
        <p:spPr>
          <a:xfrm>
            <a:off y="86725" x="114300"/>
            <a:ext cy="1362075" cx="89154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52" name="Shape 252"/>
          <p:cNvSpPr/>
          <p:nvPr/>
        </p:nvSpPr>
        <p:spPr>
          <a:xfrm>
            <a:off y="1125175" x="4174175"/>
            <a:ext cy="3956099" cx="47339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253" name="Shape 253"/>
          <p:cNvSpPr txBox="1"/>
          <p:nvPr/>
        </p:nvSpPr>
        <p:spPr>
          <a:xfrm>
            <a:off y="2320050" x="186050"/>
            <a:ext cy="1778400" cx="3655200"/>
          </a:xfrm>
          <a:prstGeom prst="rect">
            <a:avLst/>
          </a:prstGeom>
          <a:solidFill>
            <a:srgbClr val="FFF2CC"/>
          </a:solidFill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It should be reasonably easy to see how the data is transformed. </a:t>
            </a:r>
          </a:p>
          <a:p>
            <a:r>
              <a:t/>
            </a:r>
          </a:p>
          <a:p>
            <a:pPr>
              <a:buNone/>
            </a:pPr>
            <a:r>
              <a:rPr lang="en"/>
              <a:t>The great thing is that the method called “drawSampleBarChartPlot” can be re-used - we can use it for lots of different datasets. This is very useful indeed. 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Example 5: Let’s draw some charts</a:t>
            </a:r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We are going to use the code from Example 4 - we are going to make a bar chart of the continents. </a:t>
            </a:r>
          </a:p>
          <a:p>
            <a:r>
              <a:t/>
            </a:r>
          </a:p>
          <a:p>
            <a:pPr>
              <a:buNone/>
            </a:pPr>
            <a:r>
              <a:rPr lang="en"/>
              <a:t>This Python code is a little bit more complicated - again let’s not concern ourselves too much with the precise details of the code. 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Example 5:</a:t>
            </a:r>
          </a:p>
        </p:txBody>
      </p:sp>
      <p:sp>
        <p:nvSpPr>
          <p:cNvPr id="265" name="Shape 265"/>
          <p:cNvSpPr/>
          <p:nvPr/>
        </p:nvSpPr>
        <p:spPr>
          <a:xfrm>
            <a:off y="973175" x="196175"/>
            <a:ext cy="4057650" cx="83439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66" name="Shape 266"/>
          <p:cNvSpPr txBox="1"/>
          <p:nvPr/>
        </p:nvSpPr>
        <p:spPr>
          <a:xfrm>
            <a:off y="284525" x="6358250"/>
            <a:ext cy="574499" cx="24951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Remember this from Example 4</a:t>
            </a:r>
          </a:p>
        </p:txBody>
      </p:sp>
      <p:cxnSp>
        <p:nvCxnSpPr>
          <p:cNvPr id="267" name="Shape 267"/>
          <p:cNvCxnSpPr/>
          <p:nvPr/>
        </p:nvCxnSpPr>
        <p:spPr>
          <a:xfrm flipH="1">
            <a:off y="755100" x="2735774"/>
            <a:ext cy="2768700" cx="5110800"/>
          </a:xfrm>
          <a:prstGeom prst="straightConnector1">
            <a:avLst/>
          </a:prstGeom>
          <a:noFill/>
          <a:ln w="28575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Example 5: Plot Output</a:t>
            </a:r>
          </a:p>
        </p:txBody>
      </p:sp>
      <p:sp>
        <p:nvSpPr>
          <p:cNvPr id="273" name="Shape 273"/>
          <p:cNvSpPr/>
          <p:nvPr/>
        </p:nvSpPr>
        <p:spPr>
          <a:xfrm>
            <a:off y="1016950" x="261850"/>
            <a:ext cy="3933825" cx="49815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74" name="Shape 274"/>
          <p:cNvSpPr/>
          <p:nvPr/>
        </p:nvSpPr>
        <p:spPr>
          <a:xfrm>
            <a:off y="1334325" x="4865850"/>
            <a:ext cy="2181225" cx="4278149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275" name="Shape 275"/>
          <p:cNvSpPr txBox="1"/>
          <p:nvPr/>
        </p:nvSpPr>
        <p:spPr>
          <a:xfrm>
            <a:off y="3819325" x="5811050"/>
            <a:ext cy="448799" cx="2746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From Example 4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y="364675" x="112475"/>
            <a:ext cy="835499" cx="88533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Working with data direct from the CSV file is not very flexible</a:t>
            </a:r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y="1293175" x="457200"/>
            <a:ext cy="3632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There is a lot of work associated with just extracting the data from the input data file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/>
              <a:t>This is the data mining before we do any visualisation or interpretation of results. </a:t>
            </a:r>
          </a:p>
          <a:p>
            <a:pPr>
              <a:buNone/>
            </a:pPr>
            <a:r>
              <a:rPr b="1" lang="en"/>
              <a:t>We want to separate the processes of data extraction, analysis, and visualisation etc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6" name="Shape 286"/>
          <p:cNvSpPr txBox="1"/>
          <p:nvPr>
            <p:ph type="ctrTitle"/>
          </p:nvPr>
        </p:nvSpPr>
        <p:spPr>
          <a:xfrm>
            <a:off y="1583342" x="685800"/>
            <a:ext cy="11597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Using a database</a:t>
            </a:r>
          </a:p>
        </p:txBody>
      </p:sp>
      <p:sp>
        <p:nvSpPr>
          <p:cNvPr id="287" name="Shape 287"/>
          <p:cNvSpPr txBox="1"/>
          <p:nvPr>
            <p:ph idx="1" type="subTitle"/>
          </p:nvPr>
        </p:nvSpPr>
        <p:spPr>
          <a:xfrm>
            <a:off y="2840053" x="685800"/>
            <a:ext cy="7847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y="317950" x="250250"/>
            <a:ext cy="745500" cx="86163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sz="2400" lang="en"/>
              <a:t>There are literally hundreds of options for databases - all with different pros and cons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Commercial Databases</a:t>
            </a:r>
          </a:p>
          <a:p>
            <a:pPr rtl="0" lvl="0">
              <a:buNone/>
            </a:pPr>
            <a:r>
              <a:rPr lang="en"/>
              <a:t>Free and Open Source Databases</a:t>
            </a:r>
          </a:p>
          <a:p>
            <a:pPr rtl="0" lvl="0">
              <a:buNone/>
            </a:pPr>
            <a:r>
              <a:rPr lang="en"/>
              <a:t>Industry - mission critical databases</a:t>
            </a:r>
          </a:p>
          <a:p>
            <a:pPr rtl="0" lvl="0">
              <a:buNone/>
            </a:pPr>
            <a:r>
              <a:rPr lang="en"/>
              <a:t>Multi-transactional - high traffic databases</a:t>
            </a:r>
          </a:p>
          <a:p>
            <a:pPr rtl="0" lvl="0">
              <a:buNone/>
            </a:pPr>
            <a:r>
              <a:rPr lang="en"/>
              <a:t>Simple file-structure databases</a:t>
            </a:r>
          </a:p>
          <a:p>
            <a:pPr>
              <a:buNone/>
            </a:pPr>
            <a:r>
              <a:rPr lang="en"/>
              <a:t>etc etc...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" name="Shape 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Data mining - very simplified view</a:t>
            </a:r>
          </a:p>
        </p:txBody>
      </p:sp>
      <p:sp>
        <p:nvSpPr>
          <p:cNvPr id="44" name="Shape 44"/>
          <p:cNvSpPr/>
          <p:nvPr/>
        </p:nvSpPr>
        <p:spPr>
          <a:xfrm>
            <a:off y="1690775" x="328300"/>
            <a:ext cy="2686800" cx="1953299"/>
          </a:xfrm>
          <a:prstGeom prst="can">
            <a:avLst>
              <a:gd fmla="val 25000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45" name="Shape 45"/>
          <p:cNvSpPr/>
          <p:nvPr/>
        </p:nvSpPr>
        <p:spPr>
          <a:xfrm>
            <a:off y="3321403" x="1674375"/>
            <a:ext cy="1307718" cx="1395305"/>
          </a:xfrm>
          <a:prstGeom prst="flowChartMultidocumen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46" name="Shape 46"/>
          <p:cNvSpPr txBox="1"/>
          <p:nvPr/>
        </p:nvSpPr>
        <p:spPr>
          <a:xfrm>
            <a:off y="1690775" x="3457275"/>
            <a:ext cy="2402100" cx="2018999"/>
          </a:xfrm>
          <a:prstGeom prst="rect">
            <a:avLst/>
          </a:prstGeom>
          <a:solidFill>
            <a:srgbClr val="00FF00"/>
          </a:solidFill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1800" lang="en"/>
              <a:t>Querying</a:t>
            </a:r>
          </a:p>
          <a:p>
            <a:r>
              <a:t/>
            </a:r>
          </a:p>
          <a:p>
            <a:pPr rtl="0" lvl="0">
              <a:buNone/>
            </a:pPr>
            <a:r>
              <a:rPr b="1" sz="1800" lang="en"/>
              <a:t>Data Extraction</a:t>
            </a:r>
          </a:p>
          <a:p>
            <a:r>
              <a:t/>
            </a:r>
          </a:p>
          <a:p>
            <a:pPr rtl="0" lvl="0">
              <a:buNone/>
            </a:pPr>
            <a:r>
              <a:rPr b="1" sz="1800" lang="en"/>
              <a:t>Data Transformation</a:t>
            </a:r>
          </a:p>
          <a:p>
            <a:r>
              <a:t/>
            </a:r>
          </a:p>
          <a:p>
            <a:pPr>
              <a:buNone/>
            </a:pPr>
            <a:r>
              <a:rPr b="1" sz="1800" lang="en"/>
              <a:t>Data Analysis</a:t>
            </a:r>
          </a:p>
        </p:txBody>
      </p:sp>
      <p:sp>
        <p:nvSpPr>
          <p:cNvPr id="47" name="Shape 47"/>
          <p:cNvSpPr/>
          <p:nvPr/>
        </p:nvSpPr>
        <p:spPr>
          <a:xfrm>
            <a:off y="1453550" x="6164850"/>
            <a:ext cy="2540749" cx="28210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48" name="Shape 48"/>
          <p:cNvSpPr txBox="1"/>
          <p:nvPr/>
        </p:nvSpPr>
        <p:spPr>
          <a:xfrm>
            <a:off y="1309600" x="457200"/>
            <a:ext cy="552600" cx="26429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b="1" lang="en"/>
              <a:t>DATA (Databases, Files, etc)</a:t>
            </a:r>
          </a:p>
        </p:txBody>
      </p:sp>
      <p:sp>
        <p:nvSpPr>
          <p:cNvPr id="49" name="Shape 49"/>
          <p:cNvSpPr txBox="1"/>
          <p:nvPr/>
        </p:nvSpPr>
        <p:spPr>
          <a:xfrm>
            <a:off y="4136675" x="6106550"/>
            <a:ext cy="552600" cx="2879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Outputs - often best expressed as graphics and visualisations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sz="2400" lang="en"/>
              <a:t>In theory we should use a proper spatial database for the next examples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Something like PostgreSQL PostGIS or Oracle Spatial Database</a:t>
            </a:r>
          </a:p>
          <a:p>
            <a:pPr rtl="0" lvl="0">
              <a:buNone/>
            </a:pPr>
            <a:r>
              <a:rPr lang="en"/>
              <a:t>However - we are going to use SQLite</a:t>
            </a:r>
          </a:p>
          <a:p>
            <a:r>
              <a:t/>
            </a:r>
          </a:p>
          <a:p>
            <a:pPr>
              <a:buNone/>
            </a:pPr>
            <a:r>
              <a:rPr lang="en"/>
              <a:t>Essentially we are handling Spatial Data but having a fully featured spatial DBMS will just complicate things for tonight’s lecture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y="205975" x="457200"/>
            <a:ext cy="6582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SQLite</a:t>
            </a:r>
          </a:p>
        </p:txBody>
      </p:sp>
      <p:sp>
        <p:nvSpPr>
          <p:cNvPr id="305" name="Shape 305"/>
          <p:cNvSpPr/>
          <p:nvPr/>
        </p:nvSpPr>
        <p:spPr>
          <a:xfrm>
            <a:off y="782050" x="234300"/>
            <a:ext cy="4257675" cx="89097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y="205974" x="457200"/>
            <a:ext cy="10422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SQLite - “The most widely deployed database in the world”</a:t>
            </a:r>
          </a:p>
        </p:txBody>
      </p:sp>
      <p:sp>
        <p:nvSpPr>
          <p:cNvPr id="311" name="Shape 311"/>
          <p:cNvSpPr/>
          <p:nvPr/>
        </p:nvSpPr>
        <p:spPr>
          <a:xfrm>
            <a:off y="1620000" x="111250"/>
            <a:ext cy="2428875" cx="90327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312" name="Shape 312"/>
          <p:cNvSpPr txBox="1"/>
          <p:nvPr/>
        </p:nvSpPr>
        <p:spPr>
          <a:xfrm>
            <a:off y="4399325" x="853600"/>
            <a:ext cy="547200" cx="6095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u="sng" sz="1800" lang="en">
                <a:solidFill>
                  <a:schemeClr val="hlink"/>
                </a:solidFill>
                <a:hlinkClick r:id="rId4"/>
              </a:rPr>
              <a:t>http://www.sqlite.org/mostdeployed.html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318" name="Shape 318"/>
          <p:cNvSpPr/>
          <p:nvPr/>
        </p:nvSpPr>
        <p:spPr>
          <a:xfrm>
            <a:off y="152400" x="152400"/>
            <a:ext cy="4886550" cx="884062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" name="Shape 3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sz="2400" lang="en"/>
              <a:t>Firefox has a nice SQLite Manager Tool - cross platform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y="4585375" x="777000"/>
            <a:ext cy="470700" cx="78357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u="sng" lang="en">
                <a:solidFill>
                  <a:schemeClr val="hlink"/>
                </a:solidFill>
                <a:hlinkClick r:id="rId3"/>
              </a:rPr>
              <a:t>https://addons.mozilla.org/en-US/firefox/addon/sqlite-manager/</a:t>
            </a:r>
          </a:p>
        </p:txBody>
      </p:sp>
      <p:sp>
        <p:nvSpPr>
          <p:cNvPr id="325" name="Shape 325"/>
          <p:cNvSpPr/>
          <p:nvPr/>
        </p:nvSpPr>
        <p:spPr>
          <a:xfrm>
            <a:off y="710525" x="2166025"/>
            <a:ext cy="3933825" cx="5334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sz="3000" lang="en"/>
              <a:t>The OpenStreetMap Amenity </a:t>
            </a:r>
          </a:p>
          <a:p>
            <a:pPr>
              <a:buNone/>
            </a:pPr>
            <a:r>
              <a:rPr sz="3000" lang="en"/>
              <a:t>MapFeatures Wiki Page</a:t>
            </a:r>
          </a:p>
        </p:txBody>
      </p:sp>
      <p:sp>
        <p:nvSpPr>
          <p:cNvPr id="331" name="Shape 331"/>
          <p:cNvSpPr/>
          <p:nvPr/>
        </p:nvSpPr>
        <p:spPr>
          <a:xfrm>
            <a:off y="1372175" x="813575"/>
            <a:ext cy="3095625" cx="73152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332" name="Shape 332"/>
          <p:cNvSpPr txBox="1"/>
          <p:nvPr/>
        </p:nvSpPr>
        <p:spPr>
          <a:xfrm>
            <a:off y="4467800" x="813575"/>
            <a:ext cy="441300" cx="704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u="sng" sz="2400" lang="en">
                <a:solidFill>
                  <a:schemeClr val="hlink"/>
                </a:solidFill>
                <a:hlinkClick r:id="rId4"/>
              </a:rPr>
              <a:t>http://wiki.openstreetmap.org/wiki/Key:amenity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7" name="Shape 337"/>
          <p:cNvSpPr/>
          <p:nvPr/>
        </p:nvSpPr>
        <p:spPr>
          <a:xfrm>
            <a:off y="635025" x="524725"/>
            <a:ext cy="4410075" cx="77533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338" name="Shape 33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Example of an OpenStreetMap Map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" name="Shape 3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y="205976" x="457200"/>
            <a:ext cy="4782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sz="3000" lang="en"/>
              <a:t>OpenStreetMap (amenity)</a:t>
            </a:r>
          </a:p>
        </p:txBody>
      </p:sp>
      <p:sp>
        <p:nvSpPr>
          <p:cNvPr id="344" name="Shape 344"/>
          <p:cNvSpPr/>
          <p:nvPr/>
        </p:nvSpPr>
        <p:spPr>
          <a:xfrm>
            <a:off y="793625" x="124575"/>
            <a:ext cy="4276525" cx="889484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sz="3000" lang="en"/>
              <a:t>Our OpenStreetMap ‘amenity’ data in CSV file format</a:t>
            </a:r>
          </a:p>
        </p:txBody>
      </p:sp>
      <p:sp>
        <p:nvSpPr>
          <p:cNvPr id="350" name="Shape 350"/>
          <p:cNvSpPr/>
          <p:nvPr/>
        </p:nvSpPr>
        <p:spPr>
          <a:xfrm>
            <a:off y="989575" x="371475"/>
            <a:ext cy="4090874" cx="84010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y="205974" x="457200"/>
            <a:ext cy="5618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SQLite table structure of our CSV</a:t>
            </a:r>
          </a:p>
        </p:txBody>
      </p:sp>
      <p:sp>
        <p:nvSpPr>
          <p:cNvPr id="356" name="Shape 356"/>
          <p:cNvSpPr/>
          <p:nvPr/>
        </p:nvSpPr>
        <p:spPr>
          <a:xfrm>
            <a:off y="688625" x="557325"/>
            <a:ext cy="4381500" cx="74295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y="299000" x="243800"/>
            <a:ext cy="868499" cx="8787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sz="3000" lang="en"/>
              <a:t>Spatial Data mining </a:t>
            </a:r>
          </a:p>
          <a:p>
            <a:pPr rtl="0" lvl="0">
              <a:buNone/>
            </a:pPr>
            <a:r>
              <a:rPr sz="3000" lang="en"/>
              <a:t>- very simplified view (not very different really)</a:t>
            </a:r>
          </a:p>
        </p:txBody>
      </p:sp>
      <p:sp>
        <p:nvSpPr>
          <p:cNvPr id="55" name="Shape 55"/>
          <p:cNvSpPr/>
          <p:nvPr/>
        </p:nvSpPr>
        <p:spPr>
          <a:xfrm>
            <a:off y="2004300" x="339225"/>
            <a:ext cy="2686800" cx="1953299"/>
          </a:xfrm>
          <a:prstGeom prst="can">
            <a:avLst>
              <a:gd fmla="val 25000" name="adj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56" name="Shape 56"/>
          <p:cNvSpPr/>
          <p:nvPr/>
        </p:nvSpPr>
        <p:spPr>
          <a:xfrm>
            <a:off y="3321403" x="1674375"/>
            <a:ext cy="1307718" cx="1395305"/>
          </a:xfrm>
          <a:prstGeom prst="flowChartMultidocumen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57" name="Shape 57"/>
          <p:cNvSpPr txBox="1"/>
          <p:nvPr/>
        </p:nvSpPr>
        <p:spPr>
          <a:xfrm>
            <a:off y="1690775" x="3457275"/>
            <a:ext cy="2402100" cx="2018999"/>
          </a:xfrm>
          <a:prstGeom prst="rect">
            <a:avLst/>
          </a:prstGeom>
          <a:solidFill>
            <a:srgbClr val="00FF00"/>
          </a:solidFill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1800" lang="en"/>
              <a:t>Querying</a:t>
            </a:r>
          </a:p>
          <a:p>
            <a:r>
              <a:t/>
            </a:r>
          </a:p>
          <a:p>
            <a:pPr rtl="0" lvl="0">
              <a:buNone/>
            </a:pPr>
            <a:r>
              <a:rPr b="1" sz="1800" lang="en"/>
              <a:t>Data Extraction</a:t>
            </a:r>
          </a:p>
          <a:p>
            <a:r>
              <a:t/>
            </a:r>
          </a:p>
          <a:p>
            <a:pPr rtl="0" lvl="0">
              <a:buNone/>
            </a:pPr>
            <a:r>
              <a:rPr b="1" sz="1800" lang="en"/>
              <a:t>Data Transformation</a:t>
            </a:r>
          </a:p>
          <a:p>
            <a:r>
              <a:t/>
            </a:r>
          </a:p>
          <a:p>
            <a:pPr rtl="0" lvl="0">
              <a:buNone/>
            </a:pPr>
            <a:r>
              <a:rPr b="1" sz="1800" lang="en"/>
              <a:t>Data Analysis</a:t>
            </a:r>
          </a:p>
        </p:txBody>
      </p:sp>
      <p:sp>
        <p:nvSpPr>
          <p:cNvPr id="58" name="Shape 58"/>
          <p:cNvSpPr/>
          <p:nvPr/>
        </p:nvSpPr>
        <p:spPr>
          <a:xfrm>
            <a:off y="1167512" x="6192322"/>
            <a:ext cy="2087887" cx="23048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59" name="Shape 59"/>
          <p:cNvSpPr txBox="1"/>
          <p:nvPr/>
        </p:nvSpPr>
        <p:spPr>
          <a:xfrm>
            <a:off y="1309600" x="457200"/>
            <a:ext cy="552600" cx="26429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lang="en"/>
              <a:t>Spatial DATA (Databases, Files, etc)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y="4136675" x="6106550"/>
            <a:ext cy="552600" cx="2879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Outputs - often best expressed as graphics and visualisations</a:t>
            </a:r>
          </a:p>
          <a:p>
            <a:pPr rtl="0" lvl="0">
              <a:buNone/>
            </a:pPr>
            <a:r>
              <a:rPr lang="en"/>
              <a:t>and now of course MAPS</a:t>
            </a:r>
          </a:p>
        </p:txBody>
      </p:sp>
      <p:sp>
        <p:nvSpPr>
          <p:cNvPr id="61" name="Shape 61"/>
          <p:cNvSpPr/>
          <p:nvPr/>
        </p:nvSpPr>
        <p:spPr>
          <a:xfrm>
            <a:off y="2450550" x="7080950"/>
            <a:ext cy="1562100" cx="1905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y="320899" x="457200"/>
            <a:ext cy="8792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We are going to use a modified version of this CSV file </a:t>
            </a:r>
          </a:p>
        </p:txBody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We are going to convert the (Latitude, Longitude) to </a:t>
            </a:r>
            <a:r>
              <a:rPr b="1" lang="en"/>
              <a:t>Universal Transverse Mercator (UTM)</a:t>
            </a:r>
          </a:p>
          <a:p>
            <a:r>
              <a:t/>
            </a:r>
          </a:p>
          <a:p>
            <a:pPr>
              <a:buNone/>
            </a:pPr>
            <a:r>
              <a:rPr lang="en"/>
              <a:t>(Latitude, Longitude) - WGS84 is a ‘degree’ based coordinate system - we measure things in distance measures (meters, miles, etc)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y="337300" x="200025"/>
            <a:ext cy="857400" cx="84867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Universal Transverse Mercator (UTM)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y="4661975" x="366725"/>
            <a:ext cy="361199" cx="84867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u="sng" lang="en">
                <a:solidFill>
                  <a:schemeClr val="hlink"/>
                </a:solidFill>
                <a:hlinkClick r:id="rId3"/>
              </a:rPr>
              <a:t>http://upload.wikimedia.org/wikipedia/commons/thumb/e/ed/Utm-zones.jpg/640px-Utm-zones.jpg</a:t>
            </a:r>
          </a:p>
        </p:txBody>
      </p:sp>
      <p:sp>
        <p:nvSpPr>
          <p:cNvPr id="369" name="Shape 369"/>
          <p:cNvSpPr/>
          <p:nvPr/>
        </p:nvSpPr>
        <p:spPr>
          <a:xfrm>
            <a:off y="1262062" x="1305125"/>
            <a:ext cy="3048000" cx="609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y="528199" x="457200"/>
            <a:ext cy="672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UTM allows us to do all sorts of useful computations</a:t>
            </a:r>
          </a:p>
        </p:txBody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lang="en"/>
              <a:t>Distance queries:</a:t>
            </a:r>
            <a:r>
              <a:rPr lang="en"/>
              <a:t> how far is x from y?</a:t>
            </a:r>
          </a:p>
          <a:p>
            <a:r>
              <a:t/>
            </a:r>
          </a:p>
          <a:p>
            <a:pPr>
              <a:buNone/>
            </a:pPr>
            <a:r>
              <a:rPr b="1" lang="en"/>
              <a:t>Area/size</a:t>
            </a:r>
            <a:r>
              <a:rPr lang="en"/>
              <a:t> queries? </a:t>
            </a:r>
            <a:r>
              <a:rPr b="1" lang="en"/>
              <a:t>Spatial queries</a:t>
            </a:r>
            <a:r>
              <a:rPr lang="en"/>
              <a:t> - how many x are inside y?</a:t>
            </a:r>
          </a:p>
        </p:txBody>
      </p:sp>
      <p:sp>
        <p:nvSpPr>
          <p:cNvPr id="376" name="Shape 376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377" name="Shape 377"/>
          <p:cNvSpPr/>
          <p:nvPr/>
        </p:nvSpPr>
        <p:spPr>
          <a:xfrm>
            <a:off y="1362275" x="4747225"/>
            <a:ext cy="3179525" cx="39944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378" name="Shape 378"/>
          <p:cNvSpPr txBox="1"/>
          <p:nvPr/>
        </p:nvSpPr>
        <p:spPr>
          <a:xfrm>
            <a:off y="4803025" x="389100"/>
            <a:ext cy="267599" cx="7526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u="sng" sz="1200" lang="en">
                <a:solidFill>
                  <a:schemeClr val="hlink"/>
                </a:solidFill>
                <a:hlinkClick r:id="rId4"/>
              </a:rPr>
              <a:t>http://en.wikipedia.org/wiki/Universal_Transverse_Mercator_coordinate_system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y="2590000" x="5496125"/>
            <a:ext cy="861600" cx="3190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b="1" lang="en">
                <a:solidFill>
                  <a:srgbClr val="FF0000"/>
                </a:solidFill>
              </a:rPr>
              <a:t>Scary stuff… 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There are lots of converters for UTM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y="967450" x="729575"/>
            <a:ext cy="474299" cx="74052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u="sng" sz="1100" lang="en">
                <a:solidFill>
                  <a:schemeClr val="hlink"/>
                </a:solidFill>
                <a:hlinkClick r:id="rId3"/>
              </a:rPr>
              <a:t>http://www.uwgb.edu/dutchs/usefuldata/ConvertUTMNoOZ.HTM</a:t>
            </a:r>
          </a:p>
        </p:txBody>
      </p:sp>
      <p:sp>
        <p:nvSpPr>
          <p:cNvPr id="386" name="Shape 386"/>
          <p:cNvSpPr/>
          <p:nvPr/>
        </p:nvSpPr>
        <p:spPr>
          <a:xfrm>
            <a:off y="1373750" x="794575"/>
            <a:ext cy="3517300" cx="755482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There are several Python options...</a:t>
            </a:r>
          </a:p>
        </p:txBody>
      </p:sp>
      <p:sp>
        <p:nvSpPr>
          <p:cNvPr id="392" name="Shape 392"/>
          <p:cNvSpPr/>
          <p:nvPr/>
        </p:nvSpPr>
        <p:spPr>
          <a:xfrm>
            <a:off y="1261925" x="754325"/>
            <a:ext cy="3674875" cx="803017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6" name="Shape 3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y="525175" x="457200"/>
            <a:ext cy="6840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A very simple and easy to use Python library called UTM</a:t>
            </a:r>
          </a:p>
        </p:txBody>
      </p:sp>
      <p:sp>
        <p:nvSpPr>
          <p:cNvPr id="398" name="Shape 398"/>
          <p:cNvSpPr/>
          <p:nvPr/>
        </p:nvSpPr>
        <p:spPr>
          <a:xfrm>
            <a:off y="1209175" x="1119075"/>
            <a:ext cy="3914775" cx="71532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399" name="Shape 399"/>
          <p:cNvSpPr txBox="1"/>
          <p:nvPr/>
        </p:nvSpPr>
        <p:spPr>
          <a:xfrm>
            <a:off y="3226450" x="4227900"/>
            <a:ext cy="182400" cx="41585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u="sng" sz="1800" lang="en">
                <a:solidFill>
                  <a:schemeClr val="hlink"/>
                </a:solidFill>
                <a:hlinkClick r:id="rId4"/>
              </a:rPr>
              <a:t>https://pypi.python.org/pypi/utm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3" name="Shape 4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4" name="Shape 404"/>
          <p:cNvSpPr/>
          <p:nvPr/>
        </p:nvSpPr>
        <p:spPr>
          <a:xfrm>
            <a:off y="205975" x="198850"/>
            <a:ext cy="4834650" cx="48502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405" name="Shape 405"/>
          <p:cNvSpPr txBox="1"/>
          <p:nvPr>
            <p:ph type="title"/>
          </p:nvPr>
        </p:nvSpPr>
        <p:spPr>
          <a:xfrm>
            <a:off y="205975" x="4539200"/>
            <a:ext cy="1519500" cx="41477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Our dataset for the remainder of the lecture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y="2166825" x="6150325"/>
            <a:ext cy="1801199" cx="2429400"/>
          </a:xfrm>
          <a:prstGeom prst="rect">
            <a:avLst/>
          </a:prstGeom>
          <a:solidFill>
            <a:srgbClr val="FFFF00"/>
          </a:solidFill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lang="en"/>
              <a:t>OpenStreetMap</a:t>
            </a:r>
          </a:p>
          <a:p>
            <a:r>
              <a:t/>
            </a:r>
          </a:p>
          <a:p>
            <a:pPr rtl="0" lvl="0">
              <a:buNone/>
            </a:pPr>
            <a:r>
              <a:rPr b="1" lang="en"/>
              <a:t>All AMENITIES from the British Isles</a:t>
            </a:r>
          </a:p>
          <a:p>
            <a:r>
              <a:t/>
            </a:r>
          </a:p>
          <a:p>
            <a:pPr>
              <a:buNone/>
            </a:pPr>
            <a:r>
              <a:rPr b="1" lang="en"/>
              <a:t>269,467 data points in total</a:t>
            </a:r>
            <a:r>
              <a:rPr lang="en"/>
              <a:t> 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y="4377450" x="4815200"/>
            <a:ext cy="590999" cx="39507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Processed from data found here on GeoFabrik </a:t>
            </a:r>
            <a:r>
              <a:rPr u="sng" sz="1100" lang="en">
                <a:solidFill>
                  <a:schemeClr val="hlink"/>
                </a:solidFill>
                <a:hlinkClick r:id="rId4"/>
              </a:rPr>
              <a:t>http://download.geofabrik.de/europe.html</a:t>
            </a:r>
            <a:r>
              <a:rPr lang="en"/>
              <a:t> 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y="175100" x="262650"/>
            <a:ext cy="711300" cx="2571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The CSV file is in the GitHub Repository for the lecture</a:t>
            </a: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Let’s get to know our dataset</a:t>
            </a:r>
          </a:p>
        </p:txBody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One table - arranged in columns</a:t>
            </a:r>
          </a:p>
          <a:p>
            <a:pPr rtl="0" lvl="0">
              <a:buNone/>
            </a:pPr>
            <a:r>
              <a:rPr lang="en"/>
              <a:t>The ‘</a:t>
            </a:r>
            <a:r>
              <a:rPr lang="en" i="1"/>
              <a:t>AmenityName</a:t>
            </a:r>
            <a:r>
              <a:rPr lang="en"/>
              <a:t>’ column can have empty or null values</a:t>
            </a:r>
          </a:p>
          <a:p>
            <a:pPr rtl="0" lvl="0">
              <a:buNone/>
            </a:pPr>
            <a:r>
              <a:rPr lang="en"/>
              <a:t>The ‘</a:t>
            </a:r>
            <a:r>
              <a:rPr lang="en" i="1"/>
              <a:t>Amenity</a:t>
            </a:r>
            <a:r>
              <a:rPr lang="en"/>
              <a:t>’ column should never be empty</a:t>
            </a:r>
          </a:p>
          <a:p>
            <a:pPr>
              <a:buNone/>
            </a:pPr>
            <a:r>
              <a:rPr lang="en"/>
              <a:t>The </a:t>
            </a:r>
            <a:r>
              <a:rPr lang="en" i="1"/>
              <a:t>Latitude, Longitude, UTMX, UTMY</a:t>
            </a:r>
            <a:r>
              <a:rPr lang="en"/>
              <a:t> columns should be doubles/floats - never empty</a:t>
            </a:r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" name="Shape 4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y="364674" x="457200"/>
            <a:ext cy="9668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We can actually perform our queries in two different ways</a:t>
            </a:r>
          </a:p>
        </p:txBody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lang="en">
                <a:solidFill>
                  <a:srgbClr val="FF0000"/>
                </a:solidFill>
              </a:rPr>
              <a:t>Using FireFox and the SQLite Manager</a:t>
            </a:r>
          </a:p>
          <a:p>
            <a:pPr rtl="0" lvl="0">
              <a:buNone/>
            </a:pPr>
            <a:r>
              <a:rPr b="1" sz="2400" lang="en" i="1"/>
              <a:t>Advantages:</a:t>
            </a:r>
            <a:r>
              <a:rPr sz="2400" lang="en"/>
              <a:t> Visual, easy to use, user friendly</a:t>
            </a:r>
          </a:p>
          <a:p>
            <a:pPr rtl="0" lvl="0">
              <a:buNone/>
            </a:pPr>
            <a:r>
              <a:rPr b="1" sz="2400" lang="en" i="1"/>
              <a:t>Disadvantages:</a:t>
            </a:r>
            <a:r>
              <a:rPr sz="2400" lang="en"/>
              <a:t> limited in how you can link into further processing</a:t>
            </a:r>
          </a:p>
          <a:p>
            <a:r>
              <a:t/>
            </a:r>
          </a:p>
        </p:txBody>
      </p:sp>
      <p:sp>
        <p:nvSpPr>
          <p:cNvPr id="421" name="Shape 421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lang="en">
                <a:solidFill>
                  <a:srgbClr val="FF0000"/>
                </a:solidFill>
              </a:rPr>
              <a:t>Using Python to access SQLite</a:t>
            </a:r>
          </a:p>
          <a:p>
            <a:pPr rtl="0" lvl="0">
              <a:buNone/>
            </a:pPr>
            <a:r>
              <a:rPr b="1" sz="2400" lang="en" i="1"/>
              <a:t>Advantages:</a:t>
            </a:r>
            <a:r>
              <a:rPr sz="2400" lang="en"/>
              <a:t> Easy to program, links in with visualisation and further analysis, more portable</a:t>
            </a:r>
          </a:p>
          <a:p>
            <a:pPr>
              <a:buNone/>
            </a:pPr>
            <a:r>
              <a:rPr b="1" sz="2400" lang="en" i="1"/>
              <a:t>Disadvantages:</a:t>
            </a:r>
            <a:r>
              <a:rPr sz="2400" lang="en"/>
              <a:t> little bit of learning required</a:t>
            </a: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427" name="Shape 427"/>
          <p:cNvSpPr/>
          <p:nvPr/>
        </p:nvSpPr>
        <p:spPr>
          <a:xfrm>
            <a:off y="152400" x="152400"/>
            <a:ext cy="4851375" cx="83562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y="205975" x="457200"/>
            <a:ext cy="10655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Some differences from previous years’ lectures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Less emphasis on software setups and installations</a:t>
            </a:r>
          </a:p>
          <a:p>
            <a:pPr rtl="0" lvl="0">
              <a:buNone/>
            </a:pPr>
            <a:r>
              <a:rPr lang="en"/>
              <a:t>More emphasis on actual working examples of simple data mining tasks</a:t>
            </a:r>
          </a:p>
          <a:p>
            <a:pPr>
              <a:buNone/>
            </a:pPr>
            <a:r>
              <a:rPr lang="en"/>
              <a:t>More emphasis on understanding how different processes make up ‘Data Mining’ - its not just a one step process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1" name="Shape 4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y="123899" x="457200"/>
            <a:ext cy="7589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Using Python to access SQLite</a:t>
            </a:r>
          </a:p>
        </p:txBody>
      </p:sp>
      <p:sp>
        <p:nvSpPr>
          <p:cNvPr id="433" name="Shape 433"/>
          <p:cNvSpPr/>
          <p:nvPr/>
        </p:nvSpPr>
        <p:spPr>
          <a:xfrm>
            <a:off y="929400" x="119600"/>
            <a:ext cy="2162175" cx="66579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434" name="Shape 434"/>
          <p:cNvSpPr/>
          <p:nvPr/>
        </p:nvSpPr>
        <p:spPr>
          <a:xfrm>
            <a:off y="2466975" x="3993625"/>
            <a:ext cy="2676525" cx="49911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435" name="Shape 435"/>
          <p:cNvSpPr txBox="1"/>
          <p:nvPr/>
        </p:nvSpPr>
        <p:spPr>
          <a:xfrm>
            <a:off y="4071025" x="350200"/>
            <a:ext cy="711300" cx="3173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SQLite_example1.py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9" name="Shape 4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0" name="Shape 440"/>
          <p:cNvSpPr txBox="1"/>
          <p:nvPr>
            <p:ph type="title"/>
          </p:nvPr>
        </p:nvSpPr>
        <p:spPr>
          <a:xfrm>
            <a:off y="397499" x="457200"/>
            <a:ext cy="10433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Example 2: Find all pubs (amenity = pub) in British Isles dataset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y="1342175" x="590950"/>
            <a:ext cy="1043399" cx="7868400"/>
          </a:xfrm>
          <a:prstGeom prst="rect">
            <a:avLst/>
          </a:prstGeom>
          <a:solidFill>
            <a:srgbClr val="FFE599"/>
          </a:solidFill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sz="2400" lang="en"/>
              <a:t>SELECT AmenityName,Amenity from amenities where amenity = “pub” and length(AmenityName) &gt; 0</a:t>
            </a:r>
          </a:p>
        </p:txBody>
      </p:sp>
      <p:sp>
        <p:nvSpPr>
          <p:cNvPr id="442" name="Shape 442"/>
          <p:cNvSpPr/>
          <p:nvPr/>
        </p:nvSpPr>
        <p:spPr>
          <a:xfrm>
            <a:off y="2385575" x="335800"/>
            <a:ext cy="2588100" cx="86748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443" name="Shape 443"/>
          <p:cNvSpPr txBox="1"/>
          <p:nvPr/>
        </p:nvSpPr>
        <p:spPr>
          <a:xfrm>
            <a:off y="2735900" x="5559350"/>
            <a:ext cy="711300" cx="3173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SQLite_example2.py</a:t>
            </a:r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Example 2: Output</a:t>
            </a:r>
          </a:p>
        </p:txBody>
      </p:sp>
      <p:sp>
        <p:nvSpPr>
          <p:cNvPr id="449" name="Shape 449"/>
          <p:cNvSpPr/>
          <p:nvPr/>
        </p:nvSpPr>
        <p:spPr>
          <a:xfrm>
            <a:off y="1137325" x="1640725"/>
            <a:ext cy="3714750" cx="51720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3" name="Shape 4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y="512250" x="457200"/>
            <a:ext cy="6879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Example 2: Find all pubs (amenity = pub) in British Isles dataset</a:t>
            </a:r>
          </a:p>
        </p:txBody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The problem here is that we are just given back a list of pubs </a:t>
            </a:r>
          </a:p>
          <a:p>
            <a:pPr rtl="0" lvl="0">
              <a:buNone/>
            </a:pPr>
            <a:r>
              <a:rPr lang="en"/>
              <a:t>We can easily extract their coordinates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/>
              <a:t>We need to MAP our output. </a:t>
            </a:r>
          </a:p>
          <a:p>
            <a:pPr>
              <a:buNone/>
            </a:pPr>
            <a:r>
              <a:rPr lang="en"/>
              <a:t>So let’s put the query results into a file and then visualise the output in a GIS system</a:t>
            </a: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9" name="Shape 4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0" name="Shape 46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sz="2400" lang="en"/>
              <a:t>Example 3: Create a CSV file with coordinates of all pubs in UK + Ireland </a:t>
            </a:r>
          </a:p>
        </p:txBody>
      </p:sp>
      <p:sp>
        <p:nvSpPr>
          <p:cNvPr id="461" name="Shape 461"/>
          <p:cNvSpPr/>
          <p:nvPr/>
        </p:nvSpPr>
        <p:spPr>
          <a:xfrm>
            <a:off y="1109662" x="229025"/>
            <a:ext cy="2924175" cx="82391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462" name="Shape 462"/>
          <p:cNvSpPr txBox="1"/>
          <p:nvPr/>
        </p:nvSpPr>
        <p:spPr>
          <a:xfrm>
            <a:off y="4114800" x="306425"/>
            <a:ext cy="787800" cx="7923299"/>
          </a:xfrm>
          <a:prstGeom prst="rect">
            <a:avLst/>
          </a:prstGeom>
          <a:solidFill>
            <a:srgbClr val="FFE599"/>
          </a:solidFill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sz="1800" lang="en"/>
              <a:t>SELECT AmenityName,Amenity,Longitude,Latitude from amenities where amenity = “pub” and length(AmenityName) &gt; 0</a:t>
            </a:r>
          </a:p>
        </p:txBody>
      </p:sp>
      <p:sp>
        <p:nvSpPr>
          <p:cNvPr id="463" name="Shape 463"/>
          <p:cNvSpPr txBox="1"/>
          <p:nvPr/>
        </p:nvSpPr>
        <p:spPr>
          <a:xfrm>
            <a:off y="667575" x="5428050"/>
            <a:ext cy="711300" cx="3173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SQLite_example3.py</a:t>
            </a:r>
          </a:p>
        </p:txBody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7" name="Shape 4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y="205974" x="457200"/>
            <a:ext cy="10599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Example 3: We obtain a nicely formatted CSV file with coordinates</a:t>
            </a:r>
          </a:p>
        </p:txBody>
      </p:sp>
      <p:sp>
        <p:nvSpPr>
          <p:cNvPr id="469" name="Shape 469"/>
          <p:cNvSpPr/>
          <p:nvPr/>
        </p:nvSpPr>
        <p:spPr>
          <a:xfrm>
            <a:off y="1203000" x="457200"/>
            <a:ext cy="3838575" cx="42576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470" name="Shape 470"/>
          <p:cNvSpPr txBox="1"/>
          <p:nvPr/>
        </p:nvSpPr>
        <p:spPr>
          <a:xfrm>
            <a:off y="1893250" x="5220100"/>
            <a:ext cy="2845200" cx="3370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en"/>
              <a:t>Let’s visualise this</a:t>
            </a:r>
          </a:p>
          <a:p>
            <a:r>
              <a:t/>
            </a:r>
          </a:p>
          <a:p>
            <a:pPr rtl="0" lvl="0">
              <a:buNone/>
            </a:pPr>
            <a:r>
              <a:rPr sz="2400" lang="en"/>
              <a:t>Let’s use QGIS (a few GIS software tool) </a:t>
            </a:r>
          </a:p>
          <a:p>
            <a:r>
              <a:t/>
            </a:r>
          </a:p>
          <a:p>
            <a:pPr>
              <a:buNone/>
            </a:pPr>
            <a:r>
              <a:rPr sz="2400" lang="en"/>
              <a:t>QGIS can read in CSV files like this and map them. </a:t>
            </a:r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4" name="Shape 4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5" name="Shape 475"/>
          <p:cNvSpPr/>
          <p:nvPr/>
        </p:nvSpPr>
        <p:spPr>
          <a:xfrm>
            <a:off y="152400" x="152400"/>
            <a:ext cy="4891375" cx="70104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476" name="Shape 476"/>
          <p:cNvSpPr/>
          <p:nvPr/>
        </p:nvSpPr>
        <p:spPr>
          <a:xfrm>
            <a:off y="229825" x="6128425"/>
            <a:ext cy="886500" cx="7005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477" name="Shape 477"/>
          <p:cNvSpPr txBox="1"/>
          <p:nvPr/>
        </p:nvSpPr>
        <p:spPr>
          <a:xfrm>
            <a:off y="1543050" x="6412950"/>
            <a:ext cy="1181999" cx="24951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Load a delimited text file </a:t>
            </a:r>
          </a:p>
          <a:p>
            <a:r>
              <a:t/>
            </a:r>
          </a:p>
          <a:p>
            <a:pPr>
              <a:buNone/>
            </a:pPr>
            <a:r>
              <a:rPr lang="en"/>
              <a:t>(You might need to enable this plugin from the Plugins menu on the menu bar)</a:t>
            </a:r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1" name="Shape 4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2" name="Shape 482"/>
          <p:cNvSpPr txBox="1"/>
          <p:nvPr>
            <p:ph type="title"/>
          </p:nvPr>
        </p:nvSpPr>
        <p:spPr>
          <a:xfrm>
            <a:off y="205975" x="254750"/>
            <a:ext cy="857400" cx="86564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sz="3000" lang="en"/>
              <a:t>OK - We can see the query is working - but no outlines of the countries?</a:t>
            </a:r>
          </a:p>
        </p:txBody>
      </p:sp>
      <p:sp>
        <p:nvSpPr>
          <p:cNvPr id="483" name="Shape 483"/>
          <p:cNvSpPr/>
          <p:nvPr/>
        </p:nvSpPr>
        <p:spPr>
          <a:xfrm>
            <a:off y="1109200" x="705050"/>
            <a:ext cy="3962374" cx="70402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7" name="Shape 4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8" name="Shape 48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Let’s add another geographic layer</a:t>
            </a:r>
          </a:p>
        </p:txBody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In the GitHUB repo you will find a folder with a shapefile in it (.shp)</a:t>
            </a:r>
          </a:p>
          <a:p>
            <a:pPr rtl="0" lvl="0">
              <a:buNone/>
            </a:pPr>
            <a:r>
              <a:rPr lang="en"/>
              <a:t>Folder name “shp_borders_wgs84”</a:t>
            </a:r>
          </a:p>
          <a:p>
            <a:pPr rtl="0" lvl="0">
              <a:buNone/>
            </a:pPr>
            <a:r>
              <a:rPr lang="en"/>
              <a:t>You will need to download this entire folder (this should have happened anyway)</a:t>
            </a:r>
          </a:p>
          <a:p>
            <a:pPr rtl="0" lvl="0">
              <a:buNone/>
            </a:pPr>
            <a:r>
              <a:rPr lang="en"/>
              <a:t>Our data for today is downloaded from:</a:t>
            </a:r>
          </a:p>
          <a:p>
            <a:pPr>
              <a:buNone/>
            </a:pPr>
            <a:r>
              <a:rPr u="sng" sz="1800" lang="en">
                <a:solidFill>
                  <a:schemeClr val="hlink"/>
                </a:solidFill>
                <a:hlinkClick r:id="rId3"/>
              </a:rPr>
              <a:t>http://www.naturalearthdata.com/downloads/10m-physical-vectors/</a:t>
            </a:r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3" name="Shape 4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4" name="Shape 49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495" name="Shape 495"/>
          <p:cNvSpPr/>
          <p:nvPr/>
        </p:nvSpPr>
        <p:spPr>
          <a:xfrm>
            <a:off y="152400" x="152400"/>
            <a:ext cy="4930100" cx="63912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496" name="Shape 496"/>
          <p:cNvSpPr/>
          <p:nvPr/>
        </p:nvSpPr>
        <p:spPr>
          <a:xfrm>
            <a:off y="335450" x="339250"/>
            <a:ext cy="857400" cx="6456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497" name="Shape 497"/>
          <p:cNvSpPr txBox="1"/>
          <p:nvPr/>
        </p:nvSpPr>
        <p:spPr>
          <a:xfrm>
            <a:off y="1750975" x="6719375"/>
            <a:ext cy="2101199" cx="2024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This screenshot shows you how to add this SHAPEFILE vector layer to the QGIS visualisation. It’s really just a matter of browsing for the correct SHP file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y="455050" x="457200"/>
            <a:ext cy="6768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All of the source code is available - fully working from GitHUB</a:t>
            </a:r>
          </a:p>
        </p:txBody>
      </p:sp>
      <p:sp>
        <p:nvSpPr>
          <p:cNvPr id="73" name="Shape 73"/>
          <p:cNvSpPr/>
          <p:nvPr/>
        </p:nvSpPr>
        <p:spPr>
          <a:xfrm>
            <a:off y="1131850" x="1126375"/>
            <a:ext cy="3871599" cx="74866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74" name="Shape 74"/>
          <p:cNvSpPr/>
          <p:nvPr/>
        </p:nvSpPr>
        <p:spPr>
          <a:xfrm>
            <a:off y="4136675" x="6161250"/>
            <a:ext cy="897300" cx="2823600"/>
          </a:xfrm>
          <a:prstGeom prst="ellipse">
            <a:avLst/>
          </a:prstGeom>
          <a:noFill/>
          <a:ln w="28575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75" name="Shape 75"/>
          <p:cNvSpPr txBox="1"/>
          <p:nvPr/>
        </p:nvSpPr>
        <p:spPr>
          <a:xfrm>
            <a:off y="2527975" x="2692125"/>
            <a:ext cy="2030099" cx="2888999"/>
          </a:xfrm>
          <a:prstGeom prst="rect">
            <a:avLst/>
          </a:prstGeom>
          <a:solidFill>
            <a:srgbClr val="FFFF00"/>
          </a:solidFill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There are a few ways to download this entire repository but….</a:t>
            </a:r>
          </a:p>
          <a:p>
            <a:r>
              <a:t/>
            </a:r>
          </a:p>
          <a:p>
            <a:pPr>
              <a:buNone/>
            </a:pPr>
            <a:r>
              <a:rPr lang="en"/>
              <a:t>The easiest way might be to just download as  ZIP file and then extract (it will give you the entire file structure etc of the GitHub repository for the lecture)</a:t>
            </a:r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1" name="Shape 5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2" name="Shape 502"/>
          <p:cNvSpPr txBox="1"/>
          <p:nvPr>
            <p:ph type="title"/>
          </p:nvPr>
        </p:nvSpPr>
        <p:spPr>
          <a:xfrm>
            <a:off y="205975" x="243800"/>
            <a:ext cy="1907999" cx="31352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wow! Lots and lots of pubs</a:t>
            </a:r>
          </a:p>
        </p:txBody>
      </p:sp>
      <p:sp>
        <p:nvSpPr>
          <p:cNvPr id="503" name="Shape 503"/>
          <p:cNvSpPr/>
          <p:nvPr/>
        </p:nvSpPr>
        <p:spPr>
          <a:xfrm>
            <a:off y="78950" x="3146275"/>
            <a:ext cy="4985600" cx="58171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504" name="Shape 504"/>
          <p:cNvSpPr txBox="1"/>
          <p:nvPr/>
        </p:nvSpPr>
        <p:spPr>
          <a:xfrm>
            <a:off y="2418550" x="218875"/>
            <a:ext cy="2309099" cx="32829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en"/>
              <a:t>This is a nice display - but what does it tell us?</a:t>
            </a:r>
          </a:p>
          <a:p>
            <a:r>
              <a:t/>
            </a:r>
          </a:p>
          <a:p>
            <a:pPr rtl="0" lvl="0">
              <a:buNone/>
            </a:pPr>
            <a:r>
              <a:rPr sz="1800" lang="en"/>
              <a:t>Nothing much - it tells us there are pubs everywhere.</a:t>
            </a:r>
          </a:p>
          <a:p>
            <a:r>
              <a:t/>
            </a:r>
          </a:p>
          <a:p>
            <a:pPr>
              <a:buNone/>
            </a:pPr>
            <a:r>
              <a:rPr sz="1800" lang="en"/>
              <a:t>Let’s refine our query a little</a:t>
            </a:r>
          </a:p>
        </p:txBody>
      </p: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8" name="Shape 5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9" name="Shape 509"/>
          <p:cNvSpPr txBox="1"/>
          <p:nvPr>
            <p:ph type="title"/>
          </p:nvPr>
        </p:nvSpPr>
        <p:spPr>
          <a:xfrm>
            <a:off y="474099" x="457200"/>
            <a:ext cy="7259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Example 4 - Let’s be specific about the name of the pub we want to find</a:t>
            </a:r>
          </a:p>
        </p:txBody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Let’s look for pubs (</a:t>
            </a:r>
            <a:r>
              <a:rPr lang="en" i="1"/>
              <a:t>amenity = pub</a:t>
            </a:r>
            <a:r>
              <a:rPr lang="en"/>
              <a:t>) where the pub name (</a:t>
            </a:r>
            <a:r>
              <a:rPr lang="en" i="1"/>
              <a:t>AmenityName</a:t>
            </a:r>
            <a:r>
              <a:rPr lang="en"/>
              <a:t>) matches some criteria we provide. </a:t>
            </a:r>
          </a:p>
          <a:p>
            <a:pPr>
              <a:buNone/>
            </a:pPr>
            <a:r>
              <a:rPr b="1" lang="en"/>
              <a:t>For example: </a:t>
            </a:r>
            <a:r>
              <a:rPr lang="en"/>
              <a:t>all pubs whose name includes the name ‘Murphy’ or pubs whose name includes the word ‘Gastro’. </a:t>
            </a:r>
          </a:p>
        </p:txBody>
      </p:sp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4" name="Shape 5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5" name="Shape 515"/>
          <p:cNvSpPr txBox="1"/>
          <p:nvPr>
            <p:ph type="title"/>
          </p:nvPr>
        </p:nvSpPr>
        <p:spPr>
          <a:xfrm>
            <a:off y="474099" x="457200"/>
            <a:ext cy="7259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Example 4 - Find and visualise all pubs with ‘Queen’ in the name</a:t>
            </a:r>
          </a:p>
        </p:txBody>
      </p:sp>
      <p:sp>
        <p:nvSpPr>
          <p:cNvPr id="516" name="Shape 516"/>
          <p:cNvSpPr txBox="1"/>
          <p:nvPr/>
        </p:nvSpPr>
        <p:spPr>
          <a:xfrm>
            <a:off y="1119175" x="191500"/>
            <a:ext cy="725999" cx="8596200"/>
          </a:xfrm>
          <a:prstGeom prst="rect">
            <a:avLst/>
          </a:prstGeom>
          <a:solidFill>
            <a:srgbClr val="FFE599"/>
          </a:solidFill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sz="1800" lang="en"/>
              <a:t>SELECT AmenityName,Amenity,Longitude,Latitude from amenities where amenity = “pub” and instr(AmenityName,”Queen”) and length(AmenityName) &gt; 0</a:t>
            </a:r>
          </a:p>
        </p:txBody>
      </p:sp>
      <p:sp>
        <p:nvSpPr>
          <p:cNvPr id="517" name="Shape 517"/>
          <p:cNvSpPr/>
          <p:nvPr/>
        </p:nvSpPr>
        <p:spPr>
          <a:xfrm>
            <a:off y="1933575" x="119550"/>
            <a:ext cy="3209925" cx="82391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518" name="Shape 518"/>
          <p:cNvSpPr txBox="1"/>
          <p:nvPr/>
        </p:nvSpPr>
        <p:spPr>
          <a:xfrm>
            <a:off y="2309100" x="5307675"/>
            <a:ext cy="711300" cx="3173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SQLite_example4.py</a:t>
            </a:r>
          </a:p>
        </p:txBody>
      </p:sp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2" name="Shape 5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3" name="Shape 523"/>
          <p:cNvSpPr/>
          <p:nvPr/>
        </p:nvSpPr>
        <p:spPr>
          <a:xfrm>
            <a:off y="1145600" x="272800"/>
            <a:ext cy="3920874" cx="72580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524" name="Shape 524"/>
          <p:cNvSpPr txBox="1"/>
          <p:nvPr>
            <p:ph type="title"/>
          </p:nvPr>
        </p:nvSpPr>
        <p:spPr>
          <a:xfrm>
            <a:off y="490525" x="457200"/>
            <a:ext cy="8246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Example 4 - We visualise the results output in the CSV file</a:t>
            </a:r>
          </a:p>
        </p:txBody>
      </p:sp>
      <p:sp>
        <p:nvSpPr>
          <p:cNvPr id="525" name="Shape 525"/>
          <p:cNvSpPr txBox="1"/>
          <p:nvPr/>
        </p:nvSpPr>
        <p:spPr>
          <a:xfrm>
            <a:off y="2878175" x="514350"/>
            <a:ext cy="1958999" cx="3025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sz="1800" lang="en"/>
              <a:t>As “Queen” is a very popular name in pubs in the UK but not in Ireland - our visualisation verifies that the results of our query are most likely correct!</a:t>
            </a:r>
          </a:p>
        </p:txBody>
      </p: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9" name="Shape 5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0" name="Shape 530"/>
          <p:cNvSpPr txBox="1"/>
          <p:nvPr>
            <p:ph type="title"/>
          </p:nvPr>
        </p:nvSpPr>
        <p:spPr>
          <a:xfrm>
            <a:off y="457675" x="232875"/>
            <a:ext cy="676800" cx="87879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It’s possible to do more sophisticated string matching in the database</a:t>
            </a:r>
          </a:p>
        </p:txBody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en"/>
              <a:t>Suppose we want to find pubs which only have the word ‘TAVERN’ at the end of their name. It can only appear at the end. </a:t>
            </a:r>
          </a:p>
          <a:p>
            <a:pPr rtl="0" lvl="0">
              <a:buNone/>
            </a:pPr>
            <a:r>
              <a:rPr sz="2400" lang="en"/>
              <a:t>SQL has the LIKE Operator for that. </a:t>
            </a:r>
          </a:p>
          <a:p>
            <a:r>
              <a:t/>
            </a:r>
          </a:p>
          <a:p>
            <a:pPr>
              <a:buNone/>
            </a:pPr>
            <a:r>
              <a:rPr sz="2400" lang="en"/>
              <a:t>So we say </a:t>
            </a:r>
            <a:r>
              <a:rPr b="1" sz="2400" lang="en"/>
              <a:t>amenityName LIKE “%Tavern”</a:t>
            </a:r>
            <a:r>
              <a:rPr sz="2400" lang="en"/>
              <a:t> - the % means - you can have any characters before it - but string must end with tavern</a:t>
            </a:r>
          </a:p>
        </p:txBody>
      </p:sp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5" name="Shape 5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Other simple examples</a:t>
            </a:r>
          </a:p>
        </p:txBody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2400" lang="en"/>
              <a:t>amenityName like “The%man”</a:t>
            </a:r>
            <a:r>
              <a:rPr sz="2400" lang="en"/>
              <a:t> will match names like ‘The Irish</a:t>
            </a:r>
            <a:r>
              <a:rPr b="1" sz="2400" lang="en"/>
              <a:t>man</a:t>
            </a:r>
            <a:r>
              <a:rPr sz="2400" lang="en"/>
              <a:t>’ or ‘The Forge</a:t>
            </a:r>
            <a:r>
              <a:rPr b="1" sz="2400" lang="en"/>
              <a:t>man</a:t>
            </a:r>
            <a:r>
              <a:rPr sz="2400" lang="en"/>
              <a:t>’ but it would not match “Work</a:t>
            </a:r>
            <a:r>
              <a:rPr b="1" sz="2400" lang="en"/>
              <a:t>man</a:t>
            </a:r>
            <a:r>
              <a:rPr sz="2400" lang="en"/>
              <a:t>’s” - because the ‘s comes after the characters ‘man’</a:t>
            </a:r>
          </a:p>
          <a:p>
            <a:r>
              <a:t/>
            </a:r>
          </a:p>
          <a:p>
            <a:pPr>
              <a:buNone/>
            </a:pPr>
            <a:r>
              <a:rPr sz="2400" lang="en"/>
              <a:t>amenityName like “%and%” will have lots of matches - such as “Needle </a:t>
            </a:r>
            <a:r>
              <a:rPr b="1" sz="2400" lang="en"/>
              <a:t>and</a:t>
            </a:r>
            <a:r>
              <a:rPr sz="2400" lang="en"/>
              <a:t> anchor”, “Bill </a:t>
            </a:r>
            <a:r>
              <a:rPr b="1" sz="2400" lang="en"/>
              <a:t>and</a:t>
            </a:r>
            <a:r>
              <a:rPr sz="2400" lang="en"/>
              <a:t> Ted”, “L</a:t>
            </a:r>
            <a:r>
              <a:rPr b="1" sz="2400" lang="en"/>
              <a:t>and</a:t>
            </a:r>
            <a:r>
              <a:rPr sz="2400" lang="en"/>
              <a:t>sdowne inn”. It will also match ‘The Golden Isl</a:t>
            </a:r>
            <a:r>
              <a:rPr b="1" sz="2400" lang="en"/>
              <a:t>and</a:t>
            </a:r>
            <a:r>
              <a:rPr sz="2400" lang="en"/>
              <a:t>’ because the second % allows zero or more characters</a:t>
            </a:r>
          </a:p>
        </p:txBody>
      </p: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1" name="Shape 5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2" name="Shape 542"/>
          <p:cNvSpPr txBox="1"/>
          <p:nvPr>
            <p:ph type="title"/>
          </p:nvPr>
        </p:nvSpPr>
        <p:spPr>
          <a:xfrm>
            <a:off y="205974" x="457200"/>
            <a:ext cy="9942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Example 4a: pubs with the word “Tavern” in their name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y="1128800" x="180575"/>
            <a:ext cy="649499" cx="8618099"/>
          </a:xfrm>
          <a:prstGeom prst="rect">
            <a:avLst/>
          </a:prstGeom>
          <a:solidFill>
            <a:srgbClr val="FFE599"/>
          </a:solidFill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sz="1800" lang="en"/>
              <a:t>SELECT AmenityName,Amenity,Longitude,Latitude from amenities where amenity = “pub” and AmenityName LIKE "%Tavern%" and length(AmenityName) &gt; 0</a:t>
            </a:r>
          </a:p>
        </p:txBody>
      </p:sp>
      <p:sp>
        <p:nvSpPr>
          <p:cNvPr id="544" name="Shape 544"/>
          <p:cNvSpPr/>
          <p:nvPr/>
        </p:nvSpPr>
        <p:spPr>
          <a:xfrm>
            <a:off y="2078475" x="229000"/>
            <a:ext cy="1724025" cx="81819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545" name="Shape 545"/>
          <p:cNvSpPr txBox="1"/>
          <p:nvPr/>
        </p:nvSpPr>
        <p:spPr>
          <a:xfrm>
            <a:off y="4049150" x="317375"/>
            <a:ext cy="766200" cx="7824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NOTICE: It is a little more complicated to express the LIKE operator in the Python script - this is the standard way above (let’s not worry too much about it for now)</a:t>
            </a:r>
          </a:p>
        </p:txBody>
      </p:sp>
      <p:sp>
        <p:nvSpPr>
          <p:cNvPr id="546" name="Shape 546"/>
          <p:cNvSpPr txBox="1"/>
          <p:nvPr/>
        </p:nvSpPr>
        <p:spPr>
          <a:xfrm>
            <a:off y="1778300" x="5176350"/>
            <a:ext cy="711300" cx="3173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SQLite_example4a.py</a:t>
            </a:r>
          </a:p>
        </p:txBody>
      </p:sp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0" name="Shape 5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1" name="Shape 55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Example 4a: Query Results </a:t>
            </a:r>
          </a:p>
        </p:txBody>
      </p:sp>
      <p:sp>
        <p:nvSpPr>
          <p:cNvPr id="552" name="Shape 552"/>
          <p:cNvSpPr/>
          <p:nvPr/>
        </p:nvSpPr>
        <p:spPr>
          <a:xfrm>
            <a:off y="951300" x="4354725"/>
            <a:ext cy="4095750" cx="46863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553" name="Shape 553"/>
          <p:cNvSpPr txBox="1"/>
          <p:nvPr/>
        </p:nvSpPr>
        <p:spPr>
          <a:xfrm>
            <a:off y="2495150" x="457200"/>
            <a:ext cy="1794600" cx="37287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en"/>
              <a:t>There are over 600 results - but looking at the first few - it looks like we have got the correct results .</a:t>
            </a:r>
          </a:p>
          <a:p>
            <a:r>
              <a:t/>
            </a:r>
          </a:p>
          <a:p>
            <a:pPr>
              <a:buNone/>
            </a:pPr>
            <a:r>
              <a:rPr sz="1800" lang="en"/>
              <a:t>Now let’s see how these are spatially distributed</a:t>
            </a:r>
          </a:p>
        </p:txBody>
      </p: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7" name="Shape 5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8" name="Shape 558"/>
          <p:cNvSpPr/>
          <p:nvPr/>
        </p:nvSpPr>
        <p:spPr>
          <a:xfrm>
            <a:off y="152400" x="152400"/>
            <a:ext cy="5010150" cx="81534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559" name="Shape 559"/>
          <p:cNvSpPr txBox="1"/>
          <p:nvPr>
            <p:ph type="title"/>
          </p:nvPr>
        </p:nvSpPr>
        <p:spPr>
          <a:xfrm>
            <a:off y="205975" x="5617125"/>
            <a:ext cy="857400" cx="33266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Example 4a: </a:t>
            </a:r>
          </a:p>
        </p:txBody>
      </p:sp>
      <p:cxnSp>
        <p:nvCxnSpPr>
          <p:cNvPr id="560" name="Shape 560"/>
          <p:cNvCxnSpPr/>
          <p:nvPr/>
        </p:nvCxnSpPr>
        <p:spPr>
          <a:xfrm rot="10800000">
            <a:off y="2363799" x="2538825"/>
            <a:ext cy="820800" cx="656699"/>
          </a:xfrm>
          <a:prstGeom prst="straightConnector1">
            <a:avLst/>
          </a:prstGeom>
          <a:noFill/>
          <a:ln w="28575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4" name="Shape 5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5" name="Shape 565"/>
          <p:cNvSpPr txBox="1"/>
          <p:nvPr>
            <p:ph type="title"/>
          </p:nvPr>
        </p:nvSpPr>
        <p:spPr>
          <a:xfrm>
            <a:off y="205973" x="457200"/>
            <a:ext cy="11037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Example 5: We can extract information on other amenities</a:t>
            </a:r>
          </a:p>
        </p:txBody>
      </p:sp>
      <p:sp>
        <p:nvSpPr>
          <p:cNvPr id="566" name="Shape 566"/>
          <p:cNvSpPr txBox="1"/>
          <p:nvPr/>
        </p:nvSpPr>
        <p:spPr>
          <a:xfrm>
            <a:off y="1497875" x="169625"/>
            <a:ext cy="649499" cx="8618099"/>
          </a:xfrm>
          <a:prstGeom prst="rect">
            <a:avLst/>
          </a:prstGeom>
          <a:solidFill>
            <a:srgbClr val="FFE599"/>
          </a:solidFill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en"/>
              <a:t>SELECT AmenityName,Longitude,Latitude from amenities where amenity = “restaurant” and AmenityName LIKE "%pizza%" and length(AmenityName) &gt; 0</a:t>
            </a:r>
          </a:p>
        </p:txBody>
      </p:sp>
      <p:sp>
        <p:nvSpPr>
          <p:cNvPr id="567" name="Shape 567"/>
          <p:cNvSpPr/>
          <p:nvPr/>
        </p:nvSpPr>
        <p:spPr>
          <a:xfrm>
            <a:off y="2581875" x="229000"/>
            <a:ext cy="2447925" cx="76771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568" name="Shape 568"/>
          <p:cNvSpPr txBox="1"/>
          <p:nvPr/>
        </p:nvSpPr>
        <p:spPr>
          <a:xfrm>
            <a:off y="3458175" x="3797425"/>
            <a:ext cy="649499" cx="4519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b="1" lang="en"/>
              <a:t>Our Python Code changes very little. </a:t>
            </a:r>
          </a:p>
        </p:txBody>
      </p:sp>
      <p:sp>
        <p:nvSpPr>
          <p:cNvPr id="569" name="Shape 569"/>
          <p:cNvSpPr txBox="1"/>
          <p:nvPr/>
        </p:nvSpPr>
        <p:spPr>
          <a:xfrm>
            <a:off y="2911000" x="5373325"/>
            <a:ext cy="711300" cx="3173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SQLite_example5.py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u="sng" b="0" sz="3000" lang="en">
                <a:solidFill>
                  <a:schemeClr val="hlink"/>
                </a:solidFill>
                <a:hlinkClick r:id="rId3"/>
              </a:rPr>
              <a:t>https://github.com/petermooney/datamining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sz="2400" lang="en"/>
              <a:t>If you want to follow the source code explanations in the lecture - you can just click on the appropriate file name in the GitHub repository for this lecture</a:t>
            </a:r>
          </a:p>
        </p:txBody>
      </p:sp>
      <p:sp>
        <p:nvSpPr>
          <p:cNvPr id="82" name="Shape 82"/>
          <p:cNvSpPr/>
          <p:nvPr/>
        </p:nvSpPr>
        <p:spPr>
          <a:xfrm>
            <a:off y="2428675" x="524500"/>
            <a:ext cy="2647950" cx="763905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3" name="Shape 5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4" name="Shape 574"/>
          <p:cNvSpPr txBox="1"/>
          <p:nvPr>
            <p:ph type="title"/>
          </p:nvPr>
        </p:nvSpPr>
        <p:spPr>
          <a:xfrm>
            <a:off y="408450" x="276650"/>
            <a:ext cy="791700" cx="86891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Example 5: We can extract information on other amenities</a:t>
            </a:r>
          </a:p>
        </p:txBody>
      </p:sp>
      <p:sp>
        <p:nvSpPr>
          <p:cNvPr id="575" name="Shape 575"/>
          <p:cNvSpPr/>
          <p:nvPr/>
        </p:nvSpPr>
        <p:spPr>
          <a:xfrm>
            <a:off y="1255275" x="480725"/>
            <a:ext cy="3888225" cx="72675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576" name="Shape 576"/>
          <p:cNvSpPr txBox="1"/>
          <p:nvPr/>
        </p:nvSpPr>
        <p:spPr>
          <a:xfrm>
            <a:off y="1170975" x="5816525"/>
            <a:ext cy="1833000" cx="32502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en"/>
              <a:t>amenity=restaurant where the word Pizza is in the amenity name…</a:t>
            </a:r>
          </a:p>
          <a:p>
            <a:r>
              <a:t/>
            </a:r>
          </a:p>
          <a:p>
            <a:pPr>
              <a:buNone/>
            </a:pPr>
            <a:r>
              <a:rPr sz="1800" lang="en"/>
              <a:t>So this query is useful - but very likely misses restaurants that serve pizza</a:t>
            </a:r>
          </a:p>
        </p:txBody>
      </p:sp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0" name="Shape 5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1" name="Shape 581"/>
          <p:cNvSpPr txBox="1"/>
          <p:nvPr>
            <p:ph type="title"/>
          </p:nvPr>
        </p:nvSpPr>
        <p:spPr>
          <a:xfrm>
            <a:off y="320900" x="178150"/>
            <a:ext cy="879299" cx="8787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Example 6 - Let’s go back to creating charts again with Python</a:t>
            </a:r>
          </a:p>
        </p:txBody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We have seen that we can plot outputs from queries on a map using Python as the query and analysis software between DB and GIS tools</a:t>
            </a:r>
          </a:p>
          <a:p>
            <a:r>
              <a:t/>
            </a:r>
          </a:p>
          <a:p>
            <a:pPr>
              <a:buNone/>
            </a:pPr>
            <a:r>
              <a:rPr lang="en"/>
              <a:t>Let’s use Python to extract some data from the DB and draw it in a chart or graph</a:t>
            </a:r>
          </a:p>
        </p:txBody>
      </p:sp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6" name="Shape 5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7" name="Shape 587"/>
          <p:cNvSpPr txBox="1"/>
          <p:nvPr>
            <p:ph type="title"/>
          </p:nvPr>
        </p:nvSpPr>
        <p:spPr>
          <a:xfrm>
            <a:off y="320900" x="178150"/>
            <a:ext cy="879299" cx="87875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Example 6 - Finding the most popular amenity in UK and Ireland in OSM</a:t>
            </a:r>
          </a:p>
        </p:txBody>
      </p:sp>
      <p:sp>
        <p:nvSpPr>
          <p:cNvPr id="588" name="Shape 588"/>
          <p:cNvSpPr/>
          <p:nvPr/>
        </p:nvSpPr>
        <p:spPr>
          <a:xfrm>
            <a:off y="1936200" x="2910200"/>
            <a:ext cy="3162300" cx="61436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589" name="Shape 589"/>
          <p:cNvSpPr txBox="1"/>
          <p:nvPr/>
        </p:nvSpPr>
        <p:spPr>
          <a:xfrm>
            <a:off y="1050600" x="372100"/>
            <a:ext cy="1499399" cx="5039400"/>
          </a:xfrm>
          <a:prstGeom prst="rect">
            <a:avLst/>
          </a:prstGeom>
          <a:solidFill>
            <a:srgbClr val="FFE599"/>
          </a:solidFill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1800" lang="en"/>
              <a:t>SELECT</a:t>
            </a:r>
            <a:r>
              <a:rPr sz="1800" lang="en"/>
              <a:t> Amenity, count(*) </a:t>
            </a:r>
            <a:r>
              <a:rPr b="1" sz="1800" lang="en"/>
              <a:t>as</a:t>
            </a:r>
            <a:r>
              <a:rPr sz="1800" lang="en"/>
              <a:t> NumAmenity </a:t>
            </a:r>
            <a:r>
              <a:rPr b="1" sz="1800" lang="en"/>
              <a:t>from </a:t>
            </a:r>
            <a:r>
              <a:rPr sz="1800" lang="en"/>
              <a:t>amenities </a:t>
            </a:r>
          </a:p>
          <a:p>
            <a:pPr rtl="0" lvl="0">
              <a:buNone/>
            </a:pPr>
            <a:r>
              <a:rPr b="1" sz="1800" lang="en"/>
              <a:t>group by </a:t>
            </a:r>
            <a:r>
              <a:rPr sz="1800" lang="en"/>
              <a:t>amenity</a:t>
            </a:r>
          </a:p>
          <a:p>
            <a:pPr rtl="0" lvl="0">
              <a:buNone/>
            </a:pPr>
            <a:r>
              <a:rPr b="1" sz="1800" lang="en"/>
              <a:t>order by</a:t>
            </a:r>
            <a:r>
              <a:rPr sz="1800" lang="en"/>
              <a:t> </a:t>
            </a:r>
            <a:r>
              <a:rPr sz="1800" lang="en">
                <a:solidFill>
                  <a:schemeClr val="dk1"/>
                </a:solidFill>
              </a:rPr>
              <a:t>NumAmenity</a:t>
            </a:r>
            <a:r>
              <a:rPr b="1" sz="1800" lang="en"/>
              <a:t> desc </a:t>
            </a:r>
          </a:p>
          <a:p>
            <a:pPr>
              <a:buNone/>
            </a:pPr>
            <a:r>
              <a:rPr b="1" sz="1800" lang="en"/>
              <a:t>LIMIT 10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y="2943825" x="262650"/>
            <a:ext cy="2090099" cx="2341800"/>
          </a:xfrm>
          <a:prstGeom prst="rect">
            <a:avLst/>
          </a:prstGeom>
          <a:solidFill>
            <a:srgbClr val="B6D7A8"/>
          </a:solidFill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This query finds the 10 most frequently occurring amenity types in the UK and Ireland - we need to group all “amenity” values together so that we can count them - then order them in descending order and return the first 10</a:t>
            </a:r>
          </a:p>
        </p:txBody>
      </p:sp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4" name="Shape 5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5" name="Shape 595"/>
          <p:cNvSpPr txBox="1"/>
          <p:nvPr>
            <p:ph type="title"/>
          </p:nvPr>
        </p:nvSpPr>
        <p:spPr>
          <a:xfrm>
            <a:off y="227875" x="457200"/>
            <a:ext cy="972299" cx="86400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Example 6 - Finding the most popular amenity in UK and Ireland in OSM</a:t>
            </a:r>
          </a:p>
        </p:txBody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We are going to see some nice reuse of software code here. </a:t>
            </a:r>
          </a:p>
          <a:p>
            <a:pPr rtl="0" lvl="0">
              <a:buNone/>
            </a:pPr>
            <a:r>
              <a:rPr lang="en"/>
              <a:t>Remember in ‘</a:t>
            </a:r>
            <a:r>
              <a:rPr lang="en" i="1"/>
              <a:t>plotExampleBarChart.py</a:t>
            </a:r>
            <a:r>
              <a:rPr lang="en"/>
              <a:t>’ we had a method which would draw a bar chart for us if we provided the data. It was called “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drawSampleBarChartPlot</a:t>
            </a:r>
            <a:r>
              <a:rPr lang="en"/>
              <a:t>”</a:t>
            </a:r>
          </a:p>
          <a:p>
            <a:pPr>
              <a:buNone/>
            </a:pPr>
            <a:r>
              <a:rPr lang="en"/>
              <a:t>We are going to use that in Example 6</a:t>
            </a:r>
          </a:p>
        </p:txBody>
      </p:sp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" name="Shape 6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1" name="Shape 601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Example 6: drawing the plot</a:t>
            </a:r>
          </a:p>
        </p:txBody>
      </p:sp>
      <p:sp>
        <p:nvSpPr>
          <p:cNvPr id="602" name="Shape 602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We are going to use the results of our query (top 10 amenities) to make a bar chart</a:t>
            </a:r>
          </a:p>
        </p:txBody>
      </p:sp>
      <p:sp>
        <p:nvSpPr>
          <p:cNvPr id="603" name="Shape 603"/>
          <p:cNvSpPr/>
          <p:nvPr/>
        </p:nvSpPr>
        <p:spPr>
          <a:xfrm>
            <a:off y="2483400" x="305600"/>
            <a:ext cy="2562225" cx="86677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604" name="Shape 604"/>
          <p:cNvSpPr txBox="1"/>
          <p:nvPr/>
        </p:nvSpPr>
        <p:spPr>
          <a:xfrm>
            <a:off y="842650" x="5132575"/>
            <a:ext cy="711300" cx="3173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SQLite_example6.py</a:t>
            </a:r>
          </a:p>
        </p:txBody>
      </p:sp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8" name="Shape 6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9" name="Shape 609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Example 6 - The output</a:t>
            </a:r>
          </a:p>
        </p:txBody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y="1200150" x="5463925"/>
            <a:ext cy="3725699" cx="32229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This is a much nicer way to present this data than just on the terminal or just as a CSV file</a:t>
            </a:r>
          </a:p>
        </p:txBody>
      </p:sp>
      <p:sp>
        <p:nvSpPr>
          <p:cNvPr id="611" name="Shape 611"/>
          <p:cNvSpPr/>
          <p:nvPr/>
        </p:nvSpPr>
        <p:spPr>
          <a:xfrm>
            <a:off y="1063375" x="305625"/>
            <a:ext cy="3676650" cx="48482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5" name="Shape 6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6" name="Shape 61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Geographic Bounding Boxes</a:t>
            </a:r>
          </a:p>
        </p:txBody>
      </p:sp>
      <p:sp>
        <p:nvSpPr>
          <p:cNvPr id="617" name="Shape 617"/>
          <p:cNvSpPr/>
          <p:nvPr/>
        </p:nvSpPr>
        <p:spPr>
          <a:xfrm>
            <a:off y="1006000" x="218075"/>
            <a:ext cy="4057650" cx="83915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618" name="Shape 618"/>
          <p:cNvSpPr txBox="1"/>
          <p:nvPr/>
        </p:nvSpPr>
        <p:spPr>
          <a:xfrm>
            <a:off y="1269450" x="5285775"/>
            <a:ext cy="218999" cx="1707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Top Latitude</a:t>
            </a:r>
          </a:p>
        </p:txBody>
      </p:sp>
      <p:sp>
        <p:nvSpPr>
          <p:cNvPr id="619" name="Shape 619"/>
          <p:cNvSpPr txBox="1"/>
          <p:nvPr/>
        </p:nvSpPr>
        <p:spPr>
          <a:xfrm>
            <a:off y="4694800" x="5231050"/>
            <a:ext cy="218999" cx="23967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Bottom latitude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y="2714025" x="2768725"/>
            <a:ext cy="415800" cx="1641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Left Longitude</a:t>
            </a:r>
          </a:p>
        </p:txBody>
      </p:sp>
      <p:sp>
        <p:nvSpPr>
          <p:cNvPr id="621" name="Shape 621"/>
          <p:cNvSpPr txBox="1"/>
          <p:nvPr/>
        </p:nvSpPr>
        <p:spPr>
          <a:xfrm>
            <a:off y="2921950" x="7436175"/>
            <a:ext cy="415800" cx="11732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Right Longitude</a:t>
            </a:r>
          </a:p>
        </p:txBody>
      </p:sp>
      <p:sp>
        <p:nvSpPr>
          <p:cNvPr id="622" name="Shape 622"/>
          <p:cNvSpPr/>
          <p:nvPr/>
        </p:nvSpPr>
        <p:spPr>
          <a:xfrm>
            <a:off y="1170975" x="3898975"/>
            <a:ext cy="711300" cx="5715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623" name="Shape 623"/>
          <p:cNvSpPr/>
          <p:nvPr/>
        </p:nvSpPr>
        <p:spPr>
          <a:xfrm>
            <a:off y="4618200" x="8098275"/>
            <a:ext cy="415800" cx="511199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7" name="Shape 6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8" name="Shape 628"/>
          <p:cNvSpPr/>
          <p:nvPr/>
        </p:nvSpPr>
        <p:spPr>
          <a:xfrm>
            <a:off y="97675" x="2893800"/>
            <a:ext cy="5143500" cx="59859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629" name="Shape 629"/>
          <p:cNvSpPr txBox="1"/>
          <p:nvPr>
            <p:ph type="title"/>
          </p:nvPr>
        </p:nvSpPr>
        <p:spPr>
          <a:xfrm>
            <a:off y="205975" x="457200"/>
            <a:ext cy="2373000" cx="26319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Finding </a:t>
            </a:r>
          </a:p>
          <a:p>
            <a:pPr rtl="0" lvl="0">
              <a:buNone/>
            </a:pPr>
            <a:r>
              <a:rPr lang="en"/>
              <a:t>(Lat, Long) </a:t>
            </a:r>
          </a:p>
          <a:p>
            <a:pPr>
              <a:buNone/>
            </a:pPr>
            <a:r>
              <a:rPr lang="en"/>
              <a:t>of a place</a:t>
            </a:r>
          </a:p>
        </p:txBody>
      </p:sp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3" name="Shape 6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4" name="Shape 634"/>
          <p:cNvSpPr txBox="1"/>
          <p:nvPr>
            <p:ph type="title"/>
          </p:nvPr>
        </p:nvSpPr>
        <p:spPr>
          <a:xfrm>
            <a:off y="31542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In the next example lets find all amenities in central London</a:t>
            </a:r>
          </a:p>
        </p:txBody>
      </p:sp>
      <p:sp>
        <p:nvSpPr>
          <p:cNvPr id="635" name="Shape 635"/>
          <p:cNvSpPr/>
          <p:nvPr/>
        </p:nvSpPr>
        <p:spPr>
          <a:xfrm>
            <a:off y="1172825" x="239950"/>
            <a:ext cy="3819525" cx="77724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636" name="Shape 636"/>
          <p:cNvSpPr txBox="1"/>
          <p:nvPr/>
        </p:nvSpPr>
        <p:spPr>
          <a:xfrm>
            <a:off y="3852150" x="1378900"/>
            <a:ext cy="503399" cx="17727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This is our bounding rectangle</a:t>
            </a:r>
          </a:p>
        </p:txBody>
      </p:sp>
      <p:cxnSp>
        <p:nvCxnSpPr>
          <p:cNvPr id="637" name="Shape 637"/>
          <p:cNvCxnSpPr/>
          <p:nvPr/>
        </p:nvCxnSpPr>
        <p:spPr>
          <a:xfrm rot="10800000">
            <a:off y="2298249" x="2462399"/>
            <a:ext cy="1652400" cx="984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1" name="Shape 6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2" name="Shape 642"/>
          <p:cNvSpPr txBox="1"/>
          <p:nvPr>
            <p:ph type="title"/>
          </p:nvPr>
        </p:nvSpPr>
        <p:spPr>
          <a:xfrm>
            <a:off y="205973" x="457200"/>
            <a:ext cy="1158299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sqlite_example7 - extract all amenities in Central London </a:t>
            </a:r>
          </a:p>
        </p:txBody>
      </p:sp>
      <p:sp>
        <p:nvSpPr>
          <p:cNvPr id="643" name="Shape 643"/>
          <p:cNvSpPr txBox="1"/>
          <p:nvPr/>
        </p:nvSpPr>
        <p:spPr>
          <a:xfrm>
            <a:off y="1499275" x="544800"/>
            <a:ext cy="1240500" cx="8054399"/>
          </a:xfrm>
          <a:prstGeom prst="rect">
            <a:avLst/>
          </a:prstGeom>
          <a:solidFill>
            <a:srgbClr val="FFE599"/>
          </a:solidFill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1800" lang="en"/>
              <a:t>SELECT * FROM amenities where latitude &gt;= 51.4838 and latitude &lt;=  51.5172 and longitude &gt;= -0.1461 and longitude &lt;= -0.0808</a:t>
            </a:r>
          </a:p>
          <a:p>
            <a:r>
              <a:t/>
            </a:r>
          </a:p>
          <a:p>
            <a:pPr>
              <a:buNone/>
            </a:pPr>
            <a:r>
              <a:rPr b="1" sz="1800" lang="en"/>
              <a:t>This is using our geographic bounding box from the previous slide</a:t>
            </a:r>
          </a:p>
        </p:txBody>
      </p:sp>
      <p:sp>
        <p:nvSpPr>
          <p:cNvPr id="644" name="Shape 644"/>
          <p:cNvSpPr/>
          <p:nvPr/>
        </p:nvSpPr>
        <p:spPr>
          <a:xfrm>
            <a:off y="3031400" x="2352900"/>
            <a:ext cy="1729199" cx="3009600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645" name="Shape 645"/>
          <p:cNvSpPr txBox="1"/>
          <p:nvPr/>
        </p:nvSpPr>
        <p:spPr>
          <a:xfrm>
            <a:off y="3086100" x="3020425"/>
            <a:ext cy="361199" cx="1783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51.5172</a:t>
            </a:r>
          </a:p>
        </p:txBody>
      </p:sp>
      <p:sp>
        <p:nvSpPr>
          <p:cNvPr id="646" name="Shape 646"/>
          <p:cNvSpPr txBox="1"/>
          <p:nvPr/>
        </p:nvSpPr>
        <p:spPr>
          <a:xfrm>
            <a:off y="4322825" x="3172850"/>
            <a:ext cy="361199" cx="1783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51.4838</a:t>
            </a:r>
          </a:p>
        </p:txBody>
      </p:sp>
      <p:sp>
        <p:nvSpPr>
          <p:cNvPr id="647" name="Shape 647"/>
          <p:cNvSpPr txBox="1"/>
          <p:nvPr/>
        </p:nvSpPr>
        <p:spPr>
          <a:xfrm>
            <a:off y="3655175" x="853600"/>
            <a:ext cy="525299" cx="13461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-0.1461</a:t>
            </a:r>
          </a:p>
        </p:txBody>
      </p:sp>
      <p:sp>
        <p:nvSpPr>
          <p:cNvPr id="648" name="Shape 648"/>
          <p:cNvSpPr txBox="1"/>
          <p:nvPr/>
        </p:nvSpPr>
        <p:spPr>
          <a:xfrm>
            <a:off y="3688000" x="5592200"/>
            <a:ext cy="415800" cx="15867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-0.0808</a:t>
            </a:r>
          </a:p>
        </p:txBody>
      </p:sp>
      <p:sp>
        <p:nvSpPr>
          <p:cNvPr id="649" name="Shape 649"/>
          <p:cNvSpPr txBox="1"/>
          <p:nvPr/>
        </p:nvSpPr>
        <p:spPr>
          <a:xfrm>
            <a:off y="3961625" x="590950"/>
            <a:ext cy="361199" cx="13023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Longitude</a:t>
            </a:r>
          </a:p>
        </p:txBody>
      </p:sp>
      <p:cxnSp>
        <p:nvCxnSpPr>
          <p:cNvPr id="650" name="Shape 650"/>
          <p:cNvCxnSpPr/>
          <p:nvPr/>
        </p:nvCxnSpPr>
        <p:spPr>
          <a:xfrm flipH="1">
            <a:off y="3086100" x="481649"/>
            <a:ext cy="1707300" cx="327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651" name="Shape 651"/>
          <p:cNvCxnSpPr/>
          <p:nvPr/>
        </p:nvCxnSpPr>
        <p:spPr>
          <a:xfrm>
            <a:off y="3140825" x="1203800"/>
            <a:ext cy="0" cx="52638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652" name="Shape 652"/>
          <p:cNvSpPr txBox="1"/>
          <p:nvPr/>
        </p:nvSpPr>
        <p:spPr>
          <a:xfrm>
            <a:off y="2812500" x="5340475"/>
            <a:ext cy="273600" cx="2582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Latitude</a:t>
            </a:r>
          </a:p>
        </p:txBody>
      </p:sp>
      <p:sp>
        <p:nvSpPr>
          <p:cNvPr id="653" name="Shape 653"/>
          <p:cNvSpPr txBox="1"/>
          <p:nvPr/>
        </p:nvSpPr>
        <p:spPr>
          <a:xfrm>
            <a:off y="3195550" x="5789200"/>
            <a:ext cy="711300" cx="3173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SQLite_example7.py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sz="3000" lang="en"/>
              <a:t>PythonXY is recommended for those new to working with Python</a:t>
            </a:r>
          </a:p>
        </p:txBody>
      </p:sp>
      <p:sp>
        <p:nvSpPr>
          <p:cNvPr id="88" name="Shape 88"/>
          <p:cNvSpPr/>
          <p:nvPr/>
        </p:nvSpPr>
        <p:spPr>
          <a:xfrm>
            <a:off y="933450" x="871537"/>
            <a:ext cy="4210050" cx="74009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7" name="Shape 6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8" name="Shape 65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/>
        </p:txBody>
      </p:sp>
      <p:sp>
        <p:nvSpPr>
          <p:cNvPr id="659" name="Shape 659"/>
          <p:cNvSpPr/>
          <p:nvPr/>
        </p:nvSpPr>
        <p:spPr>
          <a:xfrm>
            <a:off y="75775" x="130500"/>
            <a:ext cy="3629025" cx="86677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660" name="Shape 660"/>
          <p:cNvSpPr/>
          <p:nvPr/>
        </p:nvSpPr>
        <p:spPr>
          <a:xfrm>
            <a:off y="3341450" x="502600"/>
            <a:ext cy="1714500" cx="848677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661" name="Shape 661"/>
          <p:cNvSpPr/>
          <p:nvPr/>
        </p:nvSpPr>
        <p:spPr>
          <a:xfrm>
            <a:off y="3370625" x="525300"/>
            <a:ext cy="1714500" cx="8415600"/>
          </a:xfrm>
          <a:prstGeom prst="rect">
            <a:avLst/>
          </a:prstGeom>
          <a:noFill/>
          <a:ln w="28575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5" name="Shape 6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6" name="Shape 666"/>
          <p:cNvSpPr/>
          <p:nvPr/>
        </p:nvSpPr>
        <p:spPr>
          <a:xfrm>
            <a:off y="75800" x="97675"/>
            <a:ext cy="3543300" cx="75628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667" name="Shape 667"/>
          <p:cNvSpPr/>
          <p:nvPr/>
        </p:nvSpPr>
        <p:spPr>
          <a:xfrm>
            <a:off y="2919425" x="6105750"/>
            <a:ext cy="2151925" cx="296065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cxnSp>
        <p:nvCxnSpPr>
          <p:cNvPr id="668" name="Shape 668"/>
          <p:cNvCxnSpPr/>
          <p:nvPr/>
        </p:nvCxnSpPr>
        <p:spPr>
          <a:xfrm>
            <a:off y="2637400" x="5362375"/>
            <a:ext cy="656699" cx="1280400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669" name="Shape 669"/>
          <p:cNvSpPr txBox="1"/>
          <p:nvPr>
            <p:ph type="title"/>
          </p:nvPr>
        </p:nvSpPr>
        <p:spPr>
          <a:xfrm>
            <a:off y="3828300" x="435300"/>
            <a:ext cy="857400" cx="52037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lang="en"/>
              <a:t>Central </a:t>
            </a:r>
          </a:p>
          <a:p>
            <a:pPr>
              <a:buNone/>
            </a:pPr>
            <a:r>
              <a:rPr lang="en"/>
              <a:t>London Example</a:t>
            </a:r>
          </a:p>
        </p:txBody>
      </p:sp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3" name="Shape 6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4" name="Shape 674"/>
          <p:cNvSpPr txBox="1"/>
          <p:nvPr>
            <p:ph type="title"/>
          </p:nvPr>
        </p:nvSpPr>
        <p:spPr>
          <a:xfrm>
            <a:off y="386550" x="457200"/>
            <a:ext cy="7317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The Bounding Box example can be expanded to be more informative</a:t>
            </a:r>
          </a:p>
        </p:txBody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y="1200150" x="457200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400" lang="en"/>
              <a:t>Suppose we want to cycle in London - we want to know where there is bike rental (</a:t>
            </a:r>
            <a:r>
              <a:rPr sz="2400" lang="en" i="1"/>
              <a:t>amenity=bicycle_rental</a:t>
            </a:r>
            <a:r>
              <a:rPr sz="2400" lang="en"/>
              <a:t>)</a:t>
            </a:r>
          </a:p>
          <a:p>
            <a:pPr>
              <a:buNone/>
            </a:pPr>
            <a:r>
              <a:rPr sz="2400" lang="en"/>
              <a:t>Let’s expand our BB to the M25</a:t>
            </a:r>
          </a:p>
        </p:txBody>
      </p:sp>
      <p:sp>
        <p:nvSpPr>
          <p:cNvPr id="676" name="Shape 676"/>
          <p:cNvSpPr txBox="1"/>
          <p:nvPr>
            <p:ph idx="2" type="body"/>
          </p:nvPr>
        </p:nvSpPr>
        <p:spPr>
          <a:xfrm>
            <a:off y="1200150" x="4692273"/>
            <a:ext cy="3725699" cx="3994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Our bounding box will have coordinates </a:t>
            </a:r>
          </a:p>
        </p:txBody>
      </p:sp>
      <p:sp>
        <p:nvSpPr>
          <p:cNvPr id="677" name="Shape 677"/>
          <p:cNvSpPr/>
          <p:nvPr/>
        </p:nvSpPr>
        <p:spPr>
          <a:xfrm>
            <a:off y="2998550" x="5581250"/>
            <a:ext cy="1564800" cx="2921999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678" name="Shape 678"/>
          <p:cNvSpPr txBox="1"/>
          <p:nvPr/>
        </p:nvSpPr>
        <p:spPr>
          <a:xfrm>
            <a:off y="2582700" x="5986150"/>
            <a:ext cy="361199" cx="1937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51.7279</a:t>
            </a:r>
          </a:p>
        </p:txBody>
      </p:sp>
      <p:sp>
        <p:nvSpPr>
          <p:cNvPr id="679" name="Shape 679"/>
          <p:cNvSpPr txBox="1"/>
          <p:nvPr/>
        </p:nvSpPr>
        <p:spPr>
          <a:xfrm>
            <a:off y="4651025" x="6248800"/>
            <a:ext cy="218999" cx="1630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51.2611</a:t>
            </a:r>
          </a:p>
        </p:txBody>
      </p:sp>
      <p:sp>
        <p:nvSpPr>
          <p:cNvPr id="680" name="Shape 680"/>
          <p:cNvSpPr txBox="1"/>
          <p:nvPr/>
        </p:nvSpPr>
        <p:spPr>
          <a:xfrm>
            <a:off y="3600450" x="4377450"/>
            <a:ext cy="437699" cx="1630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-0.5713</a:t>
            </a:r>
          </a:p>
        </p:txBody>
      </p:sp>
      <p:sp>
        <p:nvSpPr>
          <p:cNvPr id="681" name="Shape 681"/>
          <p:cNvSpPr txBox="1"/>
          <p:nvPr/>
        </p:nvSpPr>
        <p:spPr>
          <a:xfrm>
            <a:off y="3611400" x="7704300"/>
            <a:ext cy="361199" cx="12912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0.3227</a:t>
            </a:r>
          </a:p>
        </p:txBody>
      </p:sp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5" name="Shape 6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6" name="Shape 68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sqlite_example8</a:t>
            </a:r>
          </a:p>
        </p:txBody>
      </p:sp>
      <p:sp>
        <p:nvSpPr>
          <p:cNvPr id="687" name="Shape 687"/>
          <p:cNvSpPr/>
          <p:nvPr/>
        </p:nvSpPr>
        <p:spPr>
          <a:xfrm>
            <a:off y="2592825" x="185225"/>
            <a:ext cy="590550" cx="86677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688" name="Shape 688"/>
          <p:cNvSpPr/>
          <p:nvPr/>
        </p:nvSpPr>
        <p:spPr>
          <a:xfrm>
            <a:off y="2023750" x="89975"/>
            <a:ext cy="342900" cx="8763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689" name="Shape 689"/>
          <p:cNvSpPr txBox="1"/>
          <p:nvPr/>
        </p:nvSpPr>
        <p:spPr>
          <a:xfrm>
            <a:off y="3255750" x="383050"/>
            <a:ext cy="1696200" cx="80711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en"/>
              <a:t>Very little has changed in this example - we just need to be able to specify what the amenity type is … </a:t>
            </a:r>
          </a:p>
          <a:p>
            <a:r>
              <a:t/>
            </a:r>
          </a:p>
          <a:p>
            <a:pPr rtl="0" lvl="0">
              <a:buNone/>
            </a:pPr>
            <a:r>
              <a:rPr sz="1800" lang="en"/>
              <a:t>Everything from the example </a:t>
            </a:r>
            <a:r>
              <a:rPr sz="1800" lang="en" i="1"/>
              <a:t>sqlite_example7</a:t>
            </a:r>
            <a:r>
              <a:rPr sz="1800" lang="en"/>
              <a:t>  is the same. </a:t>
            </a:r>
          </a:p>
          <a:p>
            <a:r>
              <a:t/>
            </a:r>
          </a:p>
          <a:p>
            <a:pPr>
              <a:buNone/>
            </a:pPr>
            <a:r>
              <a:rPr b="1" sz="1800" lang="en"/>
              <a:t>This is really useful. </a:t>
            </a:r>
          </a:p>
        </p:txBody>
      </p:sp>
      <p:sp>
        <p:nvSpPr>
          <p:cNvPr id="690" name="Shape 690"/>
          <p:cNvSpPr txBox="1"/>
          <p:nvPr/>
        </p:nvSpPr>
        <p:spPr>
          <a:xfrm>
            <a:off y="1050575" x="185225"/>
            <a:ext cy="797100" cx="8810400"/>
          </a:xfrm>
          <a:prstGeom prst="rect">
            <a:avLst/>
          </a:prstGeom>
          <a:solidFill>
            <a:srgbClr val="FFE599"/>
          </a:solidFill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sz="1800" lang="en"/>
              <a:t>SELECT * FROM amenities where  Amenity = "bicycle_rental" and latitude &gt;= 51.2611 and latitude &lt;=  51.7279 and longitude &lt;= -0.3227 and longitude &gt;= -0.5713</a:t>
            </a:r>
          </a:p>
        </p:txBody>
      </p:sp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4" name="Shape 6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95" name="Shape 69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sqlite_example8 - results</a:t>
            </a:r>
          </a:p>
        </p:txBody>
      </p:sp>
      <p:sp>
        <p:nvSpPr>
          <p:cNvPr id="696" name="Shape 696"/>
          <p:cNvSpPr/>
          <p:nvPr/>
        </p:nvSpPr>
        <p:spPr>
          <a:xfrm>
            <a:off y="1063375" x="1060725"/>
            <a:ext cy="3971925" cx="65913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0" name="Shape 7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1" name="Shape 701"/>
          <p:cNvSpPr txBox="1"/>
          <p:nvPr>
            <p:ph type="title"/>
          </p:nvPr>
        </p:nvSpPr>
        <p:spPr>
          <a:xfrm>
            <a:off y="205975" x="457200"/>
            <a:ext cy="857400" cx="84758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What about finding an ATM in Dublin?</a:t>
            </a:r>
          </a:p>
        </p:txBody>
      </p:sp>
      <p:sp>
        <p:nvSpPr>
          <p:cNvPr id="702" name="Shape 702"/>
          <p:cNvSpPr txBox="1"/>
          <p:nvPr/>
        </p:nvSpPr>
        <p:spPr>
          <a:xfrm>
            <a:off y="1050575" x="185225"/>
            <a:ext cy="797100" cx="8810400"/>
          </a:xfrm>
          <a:prstGeom prst="rect">
            <a:avLst/>
          </a:prstGeom>
          <a:solidFill>
            <a:srgbClr val="FFE599"/>
          </a:solidFill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1800" lang="en"/>
              <a:t>SELECT * FROM amenities where  Amenity = "atm" and latitude &gt;= 53.2402 and latitude &lt;=  53.4144 and longitude &lt;=-6.0315 and longitude &gt;= -6.3995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y="2090225" x="339250"/>
            <a:ext cy="459600" cx="79341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1800" lang="en"/>
              <a:t>We just change the bounding box coordinates and the amenity type!</a:t>
            </a:r>
          </a:p>
          <a:p>
            <a:pPr>
              <a:buNone/>
            </a:pPr>
            <a:r>
              <a:rPr b="1" sz="1800" lang="en"/>
              <a:t>We have included all of Dublin inside the M50 (roughly) </a:t>
            </a:r>
          </a:p>
        </p:txBody>
      </p:sp>
      <p:sp>
        <p:nvSpPr>
          <p:cNvPr id="704" name="Shape 704"/>
          <p:cNvSpPr/>
          <p:nvPr/>
        </p:nvSpPr>
        <p:spPr>
          <a:xfrm>
            <a:off y="3030575" x="103425"/>
            <a:ext cy="457200" cx="88296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705" name="Shape 705"/>
          <p:cNvSpPr txBox="1"/>
          <p:nvPr/>
        </p:nvSpPr>
        <p:spPr>
          <a:xfrm>
            <a:off y="3852150" x="415850"/>
            <a:ext cy="995999" cx="57344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/>
              <a:t>sqlite_example8_dublin.py</a:t>
            </a:r>
          </a:p>
        </p:txBody>
      </p:sp>
    </p:spTree>
  </p:cSld>
  <p:clrMapOvr>
    <a:masterClrMapping/>
  </p:clrMapOvr>
  <p:transition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9" name="Shape 7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0" name="Shape 710"/>
          <p:cNvSpPr txBox="1"/>
          <p:nvPr>
            <p:ph type="title"/>
          </p:nvPr>
        </p:nvSpPr>
        <p:spPr>
          <a:xfrm>
            <a:off y="205975" x="457200"/>
            <a:ext cy="857400" cx="8523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sqlite_example8 - Dublin ATM results</a:t>
            </a:r>
          </a:p>
        </p:txBody>
      </p:sp>
      <p:sp>
        <p:nvSpPr>
          <p:cNvPr id="711" name="Shape 711"/>
          <p:cNvSpPr/>
          <p:nvPr/>
        </p:nvSpPr>
        <p:spPr>
          <a:xfrm>
            <a:off y="1487525" x="130500"/>
            <a:ext cy="3505200" cx="41719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712" name="Shape 712"/>
          <p:cNvSpPr/>
          <p:nvPr/>
        </p:nvSpPr>
        <p:spPr>
          <a:xfrm>
            <a:off y="1706200" x="4382100"/>
            <a:ext cy="2785949" cx="4598549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713" name="Shape 713"/>
          <p:cNvSpPr txBox="1"/>
          <p:nvPr/>
        </p:nvSpPr>
        <p:spPr>
          <a:xfrm>
            <a:off y="4661975" x="2604575"/>
            <a:ext cy="383100" cx="5876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b="1" lang="en"/>
              <a:t>There are some potential limitations to these results. Discuss?</a:t>
            </a:r>
          </a:p>
        </p:txBody>
      </p:sp>
    </p:spTree>
  </p:cSld>
  <p:clrMapOvr>
    <a:masterClrMapping/>
  </p:clrMapOvr>
  <p:transition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7" name="Shape 7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8" name="Shape 71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Issues with Bounding Boxes</a:t>
            </a:r>
          </a:p>
        </p:txBody>
      </p:sp>
      <p:sp>
        <p:nvSpPr>
          <p:cNvPr id="719" name="Shape 71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700" lang="en"/>
              <a:t>They are very simple - but are a very crude way of doing a spatial query</a:t>
            </a:r>
          </a:p>
          <a:p>
            <a:pPr rtl="0" lvl="0">
              <a:buNone/>
            </a:pPr>
            <a:r>
              <a:rPr sz="2700" lang="en"/>
              <a:t>Not many things in geographic space fit neatly inside a rectangle </a:t>
            </a:r>
          </a:p>
          <a:p>
            <a:pPr>
              <a:buNone/>
            </a:pPr>
            <a:r>
              <a:rPr b="1" sz="2700" lang="en"/>
              <a:t>For more advanced types of queries we would use irregular polygons (</a:t>
            </a:r>
            <a:r>
              <a:rPr b="1" sz="2700" lang="en" i="1"/>
              <a:t>such as administrative areas, county boundaries</a:t>
            </a:r>
            <a:r>
              <a:rPr b="1" sz="2700" lang="en"/>
              <a:t>) rather than Bounding Boxes</a:t>
            </a:r>
          </a:p>
        </p:txBody>
      </p:sp>
    </p:spTree>
  </p:cSld>
  <p:clrMapOvr>
    <a:masterClrMapping/>
  </p:clrMapOvr>
  <p:transition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3" name="Shape 7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4" name="Shape 724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Finding distances between objects</a:t>
            </a:r>
          </a:p>
        </p:txBody>
      </p:sp>
      <p:sp>
        <p:nvSpPr>
          <p:cNvPr id="725" name="Shape 725"/>
          <p:cNvSpPr/>
          <p:nvPr/>
        </p:nvSpPr>
        <p:spPr>
          <a:xfrm>
            <a:off y="2177775" x="1958900"/>
            <a:ext cy="514199" cx="694800"/>
          </a:xfrm>
          <a:prstGeom prst="ellipse">
            <a:avLst/>
          </a:prstGeom>
          <a:solidFill>
            <a:srgbClr val="FFFF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Me</a:t>
            </a:r>
          </a:p>
        </p:txBody>
      </p:sp>
      <p:sp>
        <p:nvSpPr>
          <p:cNvPr id="726" name="Shape 726"/>
          <p:cNvSpPr/>
          <p:nvPr/>
        </p:nvSpPr>
        <p:spPr>
          <a:xfrm>
            <a:off y="1335125" x="623775"/>
            <a:ext cy="514199" cx="919200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lang="en"/>
              <a:t>Mary</a:t>
            </a:r>
          </a:p>
        </p:txBody>
      </p:sp>
      <p:sp>
        <p:nvSpPr>
          <p:cNvPr id="727" name="Shape 727"/>
          <p:cNvSpPr/>
          <p:nvPr/>
        </p:nvSpPr>
        <p:spPr>
          <a:xfrm>
            <a:off y="2866425" x="951275"/>
            <a:ext cy="514199" cx="919200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/>
              <a:t>Jane</a:t>
            </a:r>
          </a:p>
        </p:txBody>
      </p:sp>
      <p:sp>
        <p:nvSpPr>
          <p:cNvPr id="728" name="Shape 728"/>
          <p:cNvSpPr/>
          <p:nvPr/>
        </p:nvSpPr>
        <p:spPr>
          <a:xfrm>
            <a:off y="1541425" x="2285600"/>
            <a:ext cy="514199" cx="919200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/>
              <a:t>Joe</a:t>
            </a:r>
          </a:p>
        </p:txBody>
      </p:sp>
      <p:sp>
        <p:nvSpPr>
          <p:cNvPr id="729" name="Shape 729"/>
          <p:cNvSpPr/>
          <p:nvPr/>
        </p:nvSpPr>
        <p:spPr>
          <a:xfrm>
            <a:off y="2921800" x="2373150"/>
            <a:ext cy="514199" cx="919200"/>
          </a:xfrm>
          <a:prstGeom prst="ellipse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lang="en"/>
              <a:t>Rory</a:t>
            </a:r>
          </a:p>
        </p:txBody>
      </p:sp>
      <p:sp>
        <p:nvSpPr>
          <p:cNvPr id="730" name="Shape 730"/>
          <p:cNvSpPr/>
          <p:nvPr/>
        </p:nvSpPr>
        <p:spPr>
          <a:xfrm>
            <a:off y="1050575" x="339250"/>
            <a:ext cy="2648399" cx="316260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731" name="Shape 731"/>
          <p:cNvSpPr txBox="1"/>
          <p:nvPr/>
        </p:nvSpPr>
        <p:spPr>
          <a:xfrm>
            <a:off y="3972525" x="558125"/>
            <a:ext cy="1012199" cx="2867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Who am I nearest to?</a:t>
            </a:r>
          </a:p>
          <a:p>
            <a:r>
              <a:t/>
            </a:r>
          </a:p>
          <a:p>
            <a:pPr>
              <a:buNone/>
            </a:pPr>
            <a:r>
              <a:rPr lang="en"/>
              <a:t>What if there were thousands of these?</a:t>
            </a:r>
          </a:p>
        </p:txBody>
      </p:sp>
      <p:sp>
        <p:nvSpPr>
          <p:cNvPr id="732" name="Shape 732"/>
          <p:cNvSpPr/>
          <p:nvPr/>
        </p:nvSpPr>
        <p:spPr>
          <a:xfrm>
            <a:off y="1241312" x="4004575"/>
            <a:ext cy="1114425" cx="49053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733" name="Shape 733"/>
          <p:cNvSpPr txBox="1"/>
          <p:nvPr/>
        </p:nvSpPr>
        <p:spPr>
          <a:xfrm>
            <a:off y="2746850" x="4202350"/>
            <a:ext cy="2237999" cx="45635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In geographic space - we have our coordinates in geographic coordinates. 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/>
              <a:t>In our amenities database we have coordinates in UTM - Which makes it very useful for distance-based computation. UTM is measured in meters</a:t>
            </a:r>
          </a:p>
          <a:p>
            <a:r>
              <a:t/>
            </a:r>
          </a:p>
          <a:p>
            <a:pPr rtl="0" lvl="0">
              <a:buNone/>
            </a:pPr>
            <a:r>
              <a:rPr b="1" lang="en"/>
              <a:t>UTM of the Four Courts in Dublin is approximately </a:t>
            </a:r>
          </a:p>
          <a:p>
            <a:pPr>
              <a:buNone/>
            </a:pPr>
            <a:r>
              <a:rPr b="1" lang="en"/>
              <a:t>(681411.436,5914305.64)   (x,y) or (p1,p2) above</a:t>
            </a:r>
          </a:p>
        </p:txBody>
      </p:sp>
    </p:spTree>
  </p:cSld>
  <p:clrMapOvr>
    <a:masterClrMapping/>
  </p:clrMapOvr>
  <p:transition spd="slow">
    <p:cut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7" name="Shape 7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8" name="Shape 738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lang="en"/>
              <a:t>Writing Euclidean Distance in sqlite</a:t>
            </a:r>
          </a:p>
        </p:txBody>
      </p:sp>
      <p:sp>
        <p:nvSpPr>
          <p:cNvPr id="739" name="Shape 739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Unfortunately - sqlite has no support for sqrt or power functions. So we have to be a little bit flexible with how we specify the Euclidean distance formula. </a:t>
            </a:r>
          </a:p>
          <a:p>
            <a:r>
              <a:t/>
            </a:r>
          </a:p>
          <a:p>
            <a:pPr>
              <a:buNone/>
            </a:pPr>
            <a:r>
              <a:rPr lang="en"/>
              <a:t>We will just specify it in long form and our distance buffer will be the square of what we want instead. 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